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lacial Indifference" panose="020B0604020202020204" charset="0"/>
      <p:regular r:id="rId19"/>
    </p:embeddedFont>
    <p:embeddedFont>
      <p:font typeface="Glacial Indifference Bold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F9FDD-039E-5D4F-ADCD-4A2EEA38586C}" v="701" dt="2023-03-14T20:48:02.698"/>
    <p1510:client id="{B06AB4C3-0AFE-47A8-B45A-2EB6B65F8060}" v="6" dt="2023-03-14T20:37:24.567"/>
    <p1510:client id="{D31D782E-0DD8-8966-B4EA-DC2A74734306}" v="15" dt="2023-03-15T05:57:48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ro, Molly" userId="b2891798-7376-45c5-aabd-a147c5bf247f" providerId="ADAL" clId="{2EFF9FDD-039E-5D4F-ADCD-4A2EEA38586C}"/>
    <pc:docChg chg="undo custSel addSld delSld modSld">
      <pc:chgData name="Hiro, Molly" userId="b2891798-7376-45c5-aabd-a147c5bf247f" providerId="ADAL" clId="{2EFF9FDD-039E-5D4F-ADCD-4A2EEA38586C}" dt="2023-03-14T20:48:02.698" v="766" actId="20577"/>
      <pc:docMkLst>
        <pc:docMk/>
      </pc:docMkLst>
      <pc:sldChg chg="modSp mod">
        <pc:chgData name="Hiro, Molly" userId="b2891798-7376-45c5-aabd-a147c5bf247f" providerId="ADAL" clId="{2EFF9FDD-039E-5D4F-ADCD-4A2EEA38586C}" dt="2023-03-14T20:46:59.201" v="750" actId="20577"/>
        <pc:sldMkLst>
          <pc:docMk/>
          <pc:sldMk cId="0" sldId="260"/>
        </pc:sldMkLst>
        <pc:spChg chg="mod">
          <ac:chgData name="Hiro, Molly" userId="b2891798-7376-45c5-aabd-a147c5bf247f" providerId="ADAL" clId="{2EFF9FDD-039E-5D4F-ADCD-4A2EEA38586C}" dt="2023-03-14T20:41:10.138" v="126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Hiro, Molly" userId="b2891798-7376-45c5-aabd-a147c5bf247f" providerId="ADAL" clId="{2EFF9FDD-039E-5D4F-ADCD-4A2EEA38586C}" dt="2023-03-14T20:46:59.201" v="750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Hiro, Molly" userId="b2891798-7376-45c5-aabd-a147c5bf247f" providerId="ADAL" clId="{2EFF9FDD-039E-5D4F-ADCD-4A2EEA38586C}" dt="2023-03-14T20:48:02.698" v="766" actId="20577"/>
        <pc:sldMkLst>
          <pc:docMk/>
          <pc:sldMk cId="0" sldId="261"/>
        </pc:sldMkLst>
        <pc:spChg chg="mod">
          <ac:chgData name="Hiro, Molly" userId="b2891798-7376-45c5-aabd-a147c5bf247f" providerId="ADAL" clId="{2EFF9FDD-039E-5D4F-ADCD-4A2EEA38586C}" dt="2023-03-14T20:47:47.129" v="764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Hiro, Molly" userId="b2891798-7376-45c5-aabd-a147c5bf247f" providerId="ADAL" clId="{2EFF9FDD-039E-5D4F-ADCD-4A2EEA38586C}" dt="2023-03-14T20:48:02.698" v="766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add mod">
        <pc:chgData name="Hiro, Molly" userId="b2891798-7376-45c5-aabd-a147c5bf247f" providerId="ADAL" clId="{2EFF9FDD-039E-5D4F-ADCD-4A2EEA38586C}" dt="2023-03-14T20:40:07.135" v="107" actId="20577"/>
        <pc:sldMkLst>
          <pc:docMk/>
          <pc:sldMk cId="2590696680" sldId="265"/>
        </pc:sldMkLst>
        <pc:spChg chg="mod">
          <ac:chgData name="Hiro, Molly" userId="b2891798-7376-45c5-aabd-a147c5bf247f" providerId="ADAL" clId="{2EFF9FDD-039E-5D4F-ADCD-4A2EEA38586C}" dt="2023-03-14T20:38:53.398" v="17" actId="20577"/>
          <ac:spMkLst>
            <pc:docMk/>
            <pc:sldMk cId="2590696680" sldId="265"/>
            <ac:spMk id="2" creationId="{00000000-0000-0000-0000-000000000000}"/>
          </ac:spMkLst>
        </pc:spChg>
        <pc:spChg chg="mod">
          <ac:chgData name="Hiro, Molly" userId="b2891798-7376-45c5-aabd-a147c5bf247f" providerId="ADAL" clId="{2EFF9FDD-039E-5D4F-ADCD-4A2EEA38586C}" dt="2023-03-14T20:40:07.135" v="107" actId="20577"/>
          <ac:spMkLst>
            <pc:docMk/>
            <pc:sldMk cId="2590696680" sldId="265"/>
            <ac:spMk id="3" creationId="{00000000-0000-0000-0000-000000000000}"/>
          </ac:spMkLst>
        </pc:spChg>
      </pc:sldChg>
      <pc:sldChg chg="addSp delSp modSp new del mod">
        <pc:chgData name="Hiro, Molly" userId="b2891798-7376-45c5-aabd-a147c5bf247f" providerId="ADAL" clId="{2EFF9FDD-039E-5D4F-ADCD-4A2EEA38586C}" dt="2023-03-14T20:38:37.728" v="10" actId="2696"/>
        <pc:sldMkLst>
          <pc:docMk/>
          <pc:sldMk cId="3517348671" sldId="265"/>
        </pc:sldMkLst>
        <pc:spChg chg="add del mod">
          <ac:chgData name="Hiro, Molly" userId="b2891798-7376-45c5-aabd-a147c5bf247f" providerId="ADAL" clId="{2EFF9FDD-039E-5D4F-ADCD-4A2EEA38586C}" dt="2023-03-14T20:38:35.087" v="9"/>
          <ac:spMkLst>
            <pc:docMk/>
            <pc:sldMk cId="3517348671" sldId="265"/>
            <ac:spMk id="2" creationId="{B3C91DBA-68CC-D27D-F98B-EC25A058D60F}"/>
          </ac:spMkLst>
        </pc:spChg>
      </pc:sldChg>
    </pc:docChg>
  </pc:docChgLst>
  <pc:docChgLst>
    <pc:chgData name="Guest, Andrew" userId="S::guesta@up.edu::30de3466-5edc-4b59-a6eb-742f0bd4f9b2" providerId="AD" clId="Web-{D31D782E-0DD8-8966-B4EA-DC2A74734306}"/>
    <pc:docChg chg="modSld">
      <pc:chgData name="Guest, Andrew" userId="S::guesta@up.edu::30de3466-5edc-4b59-a6eb-742f0bd4f9b2" providerId="AD" clId="Web-{D31D782E-0DD8-8966-B4EA-DC2A74734306}" dt="2023-03-15T05:57:48.038" v="9" actId="1076"/>
      <pc:docMkLst>
        <pc:docMk/>
      </pc:docMkLst>
      <pc:sldChg chg="addSp modSp">
        <pc:chgData name="Guest, Andrew" userId="S::guesta@up.edu::30de3466-5edc-4b59-a6eb-742f0bd4f9b2" providerId="AD" clId="Web-{D31D782E-0DD8-8966-B4EA-DC2A74734306}" dt="2023-03-15T05:57:48.038" v="9" actId="1076"/>
        <pc:sldMkLst>
          <pc:docMk/>
          <pc:sldMk cId="2590696680" sldId="265"/>
        </pc:sldMkLst>
        <pc:spChg chg="mod">
          <ac:chgData name="Guest, Andrew" userId="S::guesta@up.edu::30de3466-5edc-4b59-a6eb-742f0bd4f9b2" providerId="AD" clId="Web-{D31D782E-0DD8-8966-B4EA-DC2A74734306}" dt="2023-03-15T05:57:40.210" v="6" actId="14100"/>
          <ac:spMkLst>
            <pc:docMk/>
            <pc:sldMk cId="2590696680" sldId="265"/>
            <ac:spMk id="3" creationId="{00000000-0000-0000-0000-000000000000}"/>
          </ac:spMkLst>
        </pc:spChg>
        <pc:picChg chg="add mod">
          <ac:chgData name="Guest, Andrew" userId="S::guesta@up.edu::30de3466-5edc-4b59-a6eb-742f0bd4f9b2" providerId="AD" clId="Web-{D31D782E-0DD8-8966-B4EA-DC2A74734306}" dt="2023-03-15T05:57:48.038" v="9" actId="1076"/>
          <ac:picMkLst>
            <pc:docMk/>
            <pc:sldMk cId="2590696680" sldId="265"/>
            <ac:picMk id="6" creationId="{7634D462-9163-B8A0-63B1-213DF0710EEF}"/>
          </ac:picMkLst>
        </pc:picChg>
      </pc:sldChg>
    </pc:docChg>
  </pc:docChgLst>
  <pc:docChgLst>
    <pc:chgData name="Hiro, Molly" userId="S::hiro@up.edu::b2891798-7376-45c5-aabd-a147c5bf247f" providerId="AD" clId="Web-{B06AB4C3-0AFE-47A8-B45A-2EB6B65F8060}"/>
    <pc:docChg chg="modSld">
      <pc:chgData name="Hiro, Molly" userId="S::hiro@up.edu::b2891798-7376-45c5-aabd-a147c5bf247f" providerId="AD" clId="Web-{B06AB4C3-0AFE-47A8-B45A-2EB6B65F8060}" dt="2023-03-14T20:37:24.567" v="2" actId="1076"/>
      <pc:docMkLst>
        <pc:docMk/>
      </pc:docMkLst>
      <pc:sldChg chg="modSp">
        <pc:chgData name="Hiro, Molly" userId="S::hiro@up.edu::b2891798-7376-45c5-aabd-a147c5bf247f" providerId="AD" clId="Web-{B06AB4C3-0AFE-47A8-B45A-2EB6B65F8060}" dt="2023-03-14T20:37:24.567" v="2" actId="1076"/>
        <pc:sldMkLst>
          <pc:docMk/>
          <pc:sldMk cId="0" sldId="260"/>
        </pc:sldMkLst>
        <pc:spChg chg="mod">
          <ac:chgData name="Hiro, Molly" userId="S::hiro@up.edu::b2891798-7376-45c5-aabd-a147c5bf247f" providerId="AD" clId="Web-{B06AB4C3-0AFE-47A8-B45A-2EB6B65F8060}" dt="2023-03-14T20:37:19.301" v="1" actId="14100"/>
          <ac:spMkLst>
            <pc:docMk/>
            <pc:sldMk cId="0" sldId="260"/>
            <ac:spMk id="2" creationId="{00000000-0000-0000-0000-000000000000}"/>
          </ac:spMkLst>
        </pc:spChg>
        <pc:spChg chg="mod">
          <ac:chgData name="Hiro, Molly" userId="S::hiro@up.edu::b2891798-7376-45c5-aabd-a147c5bf247f" providerId="AD" clId="Web-{B06AB4C3-0AFE-47A8-B45A-2EB6B65F8060}" dt="2023-03-14T20:37:24.567" v="2" actId="1076"/>
          <ac:spMkLst>
            <pc:docMk/>
            <pc:sldMk cId="0" sldId="26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inyurl.com/MarchCoreSurvey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39928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75509" y="5157470"/>
            <a:ext cx="16936982" cy="410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79"/>
              </a:lnSpc>
            </a:pPr>
            <a:r>
              <a:rPr lang="en-US" sz="6799">
                <a:solidFill>
                  <a:srgbClr val="E56D43"/>
                </a:solidFill>
                <a:latin typeface="Glacial Indifference Bold"/>
              </a:rPr>
              <a:t>Imagining New Courses:</a:t>
            </a:r>
          </a:p>
          <a:p>
            <a:pPr algn="ctr">
              <a:lnSpc>
                <a:spcPts val="7479"/>
              </a:lnSpc>
            </a:pPr>
            <a:r>
              <a:rPr lang="en-US" sz="6799">
                <a:solidFill>
                  <a:srgbClr val="545454"/>
                </a:solidFill>
                <a:latin typeface="Glacial Indifference Bold"/>
              </a:rPr>
              <a:t>A Focus Group Discussion on Interdisciplinary Teaching </a:t>
            </a:r>
          </a:p>
          <a:p>
            <a:pPr algn="ctr">
              <a:lnSpc>
                <a:spcPts val="4950"/>
              </a:lnSpc>
            </a:pPr>
            <a:endParaRPr lang="en-US" sz="6799">
              <a:solidFill>
                <a:srgbClr val="545454"/>
              </a:solidFill>
              <a:latin typeface="Glacial Indifference Bold"/>
            </a:endParaRPr>
          </a:p>
          <a:p>
            <a:pPr marL="0" lvl="0" indent="0" algn="ctr">
              <a:lnSpc>
                <a:spcPts val="4950"/>
              </a:lnSpc>
            </a:pPr>
            <a:r>
              <a:rPr lang="en-US" sz="4500">
                <a:solidFill>
                  <a:srgbClr val="E56D43"/>
                </a:solidFill>
                <a:latin typeface="Glacial Indifference Bold"/>
              </a:rPr>
              <a:t>3/17/23 • 11:45-1:15pm • Teske Dining Room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77610"/>
            <a:ext cx="13661236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E56D43"/>
                </a:solidFill>
                <a:latin typeface="Glacial Indifference Bold"/>
              </a:rPr>
              <a:t>Pilot Engaged Humanities Institute Preview</a:t>
            </a:r>
          </a:p>
          <a:p>
            <a:pPr marL="0" lvl="0" indent="0" algn="l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545454"/>
                </a:solidFill>
                <a:latin typeface="Glacial Indifference Bold"/>
              </a:rPr>
              <a:t>May 11-12, 2023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624961"/>
            <a:ext cx="16493943" cy="6370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69"/>
              </a:lnSpc>
            </a:pPr>
            <a:r>
              <a:rPr lang="en-US" sz="3899">
                <a:solidFill>
                  <a:srgbClr val="36AED0"/>
                </a:solidFill>
                <a:latin typeface="Glacial Indifference Bold"/>
              </a:rPr>
              <a:t>What you'll leave with: </a:t>
            </a:r>
          </a:p>
          <a:p>
            <a:pPr>
              <a:lnSpc>
                <a:spcPts val="5069"/>
              </a:lnSpc>
            </a:pPr>
            <a:endParaRPr lang="en-US" sz="3899">
              <a:solidFill>
                <a:srgbClr val="36AED0"/>
              </a:solidFill>
              <a:latin typeface="Glacial Indifference Bold"/>
            </a:endParaRPr>
          </a:p>
          <a:p>
            <a:pPr marL="842005" lvl="1" indent="-421003">
              <a:lnSpc>
                <a:spcPts val="5069"/>
              </a:lnSpc>
              <a:buFont typeface="Arial"/>
              <a:buChar char="•"/>
            </a:pPr>
            <a:r>
              <a:rPr lang="en-US" sz="3899">
                <a:solidFill>
                  <a:srgbClr val="36AED0"/>
                </a:solidFill>
                <a:latin typeface="Glacial Indifference Bold"/>
              </a:rPr>
              <a:t>A draft engaged humanities pedagogical rationale </a:t>
            </a:r>
          </a:p>
          <a:p>
            <a:pPr marL="842005" lvl="1" indent="-421003">
              <a:lnSpc>
                <a:spcPts val="5069"/>
              </a:lnSpc>
              <a:buFont typeface="Arial"/>
              <a:buChar char="•"/>
            </a:pPr>
            <a:r>
              <a:rPr lang="en-US" sz="3899">
                <a:solidFill>
                  <a:srgbClr val="36AED0"/>
                </a:solidFill>
                <a:latin typeface="Glacial Indifference Bold"/>
              </a:rPr>
              <a:t>New or revised engaged course description and learning outcome(s) </a:t>
            </a:r>
          </a:p>
          <a:p>
            <a:pPr marL="842005" lvl="1" indent="-421003">
              <a:lnSpc>
                <a:spcPts val="5069"/>
              </a:lnSpc>
              <a:buFont typeface="Arial"/>
              <a:buChar char="•"/>
            </a:pPr>
            <a:r>
              <a:rPr lang="en-US" sz="3899">
                <a:solidFill>
                  <a:srgbClr val="36AED0"/>
                </a:solidFill>
                <a:latin typeface="Glacial Indifference Bold"/>
              </a:rPr>
              <a:t>An engaged assignment and scaffolding for implementation </a:t>
            </a:r>
          </a:p>
          <a:p>
            <a:pPr marL="842005" lvl="1" indent="-421003">
              <a:lnSpc>
                <a:spcPts val="5069"/>
              </a:lnSpc>
              <a:buFont typeface="Arial"/>
              <a:buChar char="•"/>
            </a:pPr>
            <a:r>
              <a:rPr lang="en-US" sz="3899">
                <a:solidFill>
                  <a:srgbClr val="36AED0"/>
                </a:solidFill>
                <a:latin typeface="Glacial Indifference Bold"/>
              </a:rPr>
              <a:t>Experience using the online engaged humanities toolkit for future steps in engaged humanities teaching  </a:t>
            </a:r>
          </a:p>
          <a:p>
            <a:pPr marL="842005" lvl="1" indent="-421003">
              <a:lnSpc>
                <a:spcPts val="5069"/>
              </a:lnSpc>
              <a:buFont typeface="Arial"/>
              <a:buChar char="•"/>
            </a:pPr>
            <a:r>
              <a:rPr lang="en-US" sz="3899">
                <a:solidFill>
                  <a:srgbClr val="36AED0"/>
                </a:solidFill>
                <a:latin typeface="Glacial Indifference Bold"/>
              </a:rPr>
              <a:t>$1000 stipend</a:t>
            </a:r>
          </a:p>
          <a:p>
            <a:pPr algn="l">
              <a:lnSpc>
                <a:spcPts val="5069"/>
              </a:lnSpc>
            </a:pPr>
            <a:endParaRPr lang="en-US" sz="3899">
              <a:solidFill>
                <a:srgbClr val="36AED0"/>
              </a:solidFill>
              <a:latin typeface="Glacial Indifference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322192" y="9434044"/>
            <a:ext cx="18886357" cy="852956"/>
            <a:chOff x="0" y="0"/>
            <a:chExt cx="14622734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l="l" t="t" r="r" b="b"/>
              <a:pathLst>
                <a:path w="14622734" h="660400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28347" y="434823"/>
            <a:ext cx="13659653" cy="95367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0969" y="434823"/>
            <a:ext cx="3766643" cy="170754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322192" y="9434044"/>
            <a:ext cx="18886357" cy="852956"/>
            <a:chOff x="0" y="0"/>
            <a:chExt cx="14622734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l="l" t="t" r="r" b="b"/>
              <a:pathLst>
                <a:path w="14622734" h="660400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30070" y="610267"/>
            <a:ext cx="5489017" cy="33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 Bold"/>
              </a:rPr>
              <a:t>What are the Engaged Humanities?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30070" y="4214998"/>
            <a:ext cx="15237847" cy="5519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19"/>
              </a:lnSpc>
            </a:pPr>
            <a:r>
              <a:rPr lang="en-US" sz="3399">
                <a:solidFill>
                  <a:srgbClr val="36AED0"/>
                </a:solidFill>
                <a:latin typeface="Glacial Indifference"/>
              </a:rPr>
              <a:t>The engaged humanities are a constellation of approaches that...</a:t>
            </a:r>
          </a:p>
          <a:p>
            <a:pPr>
              <a:lnSpc>
                <a:spcPts val="4419"/>
              </a:lnSpc>
            </a:pPr>
            <a:endParaRPr lang="en-US" sz="3399">
              <a:solidFill>
                <a:srgbClr val="36AED0"/>
              </a:solidFill>
              <a:latin typeface="Glacial Indifference"/>
            </a:endParaRPr>
          </a:p>
          <a:p>
            <a:pPr marL="734056" lvl="1" indent="-367028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36AED0"/>
                </a:solidFill>
                <a:latin typeface="Glacial Indifference"/>
              </a:rPr>
              <a:t>seek to develop understandings of </a:t>
            </a:r>
            <a:r>
              <a:rPr lang="en-US" sz="3399">
                <a:solidFill>
                  <a:srgbClr val="36AED0"/>
                </a:solidFill>
                <a:latin typeface="Glacial Indifference Bold"/>
              </a:rPr>
              <a:t>human experience and values</a:t>
            </a:r>
            <a:r>
              <a:rPr lang="en-US" sz="3399">
                <a:solidFill>
                  <a:srgbClr val="36AED0"/>
                </a:solidFill>
                <a:latin typeface="Glacial Indifference"/>
              </a:rPr>
              <a:t> (especially stories, art, faith, language, and history) </a:t>
            </a:r>
          </a:p>
          <a:p>
            <a:pPr marL="734056" lvl="1" indent="-367028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36AED0"/>
                </a:solidFill>
                <a:latin typeface="Glacial Indifference"/>
              </a:rPr>
              <a:t>through </a:t>
            </a:r>
            <a:r>
              <a:rPr lang="en-US" sz="3399">
                <a:solidFill>
                  <a:srgbClr val="36AED0"/>
                </a:solidFill>
                <a:latin typeface="Glacial Indifference Bold"/>
              </a:rPr>
              <a:t>modes of interpretive inquiry</a:t>
            </a:r>
            <a:r>
              <a:rPr lang="en-US" sz="3399">
                <a:solidFill>
                  <a:srgbClr val="36AED0"/>
                </a:solidFill>
                <a:latin typeface="Glacial Indifference"/>
              </a:rPr>
              <a:t> (including open-ended discussion, reading and writing about primary texts, and denaturalizing "given" narratives with alternatives)</a:t>
            </a:r>
          </a:p>
          <a:p>
            <a:pPr marL="734056" lvl="1" indent="-367028" algn="l">
              <a:lnSpc>
                <a:spcPts val="4419"/>
              </a:lnSpc>
              <a:buFont typeface="Arial"/>
              <a:buChar char="•"/>
            </a:pPr>
            <a:r>
              <a:rPr lang="en-US" sz="3399">
                <a:solidFill>
                  <a:srgbClr val="36AED0"/>
                </a:solidFill>
                <a:latin typeface="Glacial Indifference"/>
              </a:rPr>
              <a:t>that </a:t>
            </a:r>
            <a:r>
              <a:rPr lang="en-US" sz="3399">
                <a:solidFill>
                  <a:srgbClr val="36AED0"/>
                </a:solidFill>
                <a:latin typeface="Glacial Indifference Bold"/>
              </a:rPr>
              <a:t>connect academic work with the world outside the classroom</a:t>
            </a:r>
            <a:r>
              <a:rPr lang="en-US" sz="3399">
                <a:solidFill>
                  <a:srgbClr val="36AED0"/>
                </a:solidFill>
                <a:latin typeface="Glacial Indifference"/>
              </a:rPr>
              <a:t> (via timely issues, interdisciplinary collaboration, or a focus on local/global communities).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72428"/>
            <a:ext cx="13661236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 Bold"/>
              </a:rPr>
              <a:t>Opening Pair Discussion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095875"/>
            <a:ext cx="13473900" cy="296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</a:pPr>
            <a:r>
              <a:rPr lang="en-US" sz="4500">
                <a:solidFill>
                  <a:srgbClr val="36AED0"/>
                </a:solidFill>
                <a:latin typeface="Glacial Indifference Bold"/>
              </a:rPr>
              <a:t>How do you approach designing a new course? </a:t>
            </a:r>
          </a:p>
          <a:p>
            <a:pPr marL="0" lvl="0" indent="0" algn="l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36AED0"/>
                </a:solidFill>
                <a:latin typeface="Glacial Indifference Bold"/>
              </a:rPr>
              <a:t>What’s your process/sequence like, what elements do you focus on, and how do you develop your ideas?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341242" y="9434044"/>
            <a:ext cx="18886357" cy="852956"/>
            <a:chOff x="0" y="0"/>
            <a:chExt cx="14622734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l="l" t="t" r="r" b="b"/>
              <a:pathLst>
                <a:path w="14622734" h="660400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372428"/>
            <a:ext cx="13661236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 Bold"/>
              </a:rPr>
              <a:t>Survey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5095875"/>
            <a:ext cx="9954664" cy="2224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50"/>
              </a:lnSpc>
            </a:pPr>
            <a:r>
              <a:rPr lang="en-US" sz="4500" dirty="0">
                <a:solidFill>
                  <a:srgbClr val="36AED0"/>
                </a:solidFill>
                <a:latin typeface="Glacial Indifference Bold"/>
              </a:rPr>
              <a:t>Thank you for filling out our survey about interdisciplinary teaching.</a:t>
            </a:r>
          </a:p>
          <a:p>
            <a:pPr>
              <a:lnSpc>
                <a:spcPts val="5850"/>
              </a:lnSpc>
            </a:pPr>
            <a:r>
              <a:rPr lang="en-US" sz="4500" dirty="0">
                <a:ea typeface="+mn-lt"/>
                <a:cs typeface="+mn-lt"/>
                <a:hlinkClick r:id="rId2"/>
              </a:rPr>
              <a:t>https://tinyurl.com/MarchCoreSurvey</a:t>
            </a:r>
            <a:r>
              <a:rPr lang="en-US" sz="4500" dirty="0">
                <a:ea typeface="+mn-lt"/>
                <a:cs typeface="+mn-lt"/>
              </a:rPr>
              <a:t> </a:t>
            </a:r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341242" y="9434044"/>
            <a:ext cx="18886357" cy="852956"/>
            <a:chOff x="0" y="0"/>
            <a:chExt cx="14622734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l="l" t="t" r="r" b="b"/>
              <a:pathLst>
                <a:path w="14622734" h="660400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  <p:pic>
        <p:nvPicPr>
          <p:cNvPr id="6" name="Picture 6" descr="Qr code&#10;&#10;Description automatically generated">
            <a:extLst>
              <a:ext uri="{FF2B5EF4-FFF2-40B4-BE49-F238E27FC236}">
                <a16:creationId xmlns:a16="http://schemas.microsoft.com/office/drawing/2014/main" id="{7634D462-9163-B8A0-63B1-213DF0710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5205" y="2313572"/>
            <a:ext cx="6712617" cy="67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9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8068" y="682823"/>
            <a:ext cx="13651868" cy="1080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 Bold"/>
              </a:rPr>
              <a:t>Small Group Discussion </a:t>
            </a:r>
            <a:r>
              <a:rPr lang="en-US" sz="4000">
                <a:solidFill>
                  <a:srgbClr val="E56D43"/>
                </a:solidFill>
                <a:latin typeface="Glacial Indifference Bold"/>
              </a:rPr>
              <a:t>(3 / group)</a:t>
            </a:r>
            <a:r>
              <a:rPr lang="en-US" sz="7300">
                <a:solidFill>
                  <a:srgbClr val="E56D43"/>
                </a:solidFill>
                <a:latin typeface="Glacial Indifference Bold"/>
              </a:rPr>
              <a:t> 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6586" y="2186246"/>
            <a:ext cx="15419930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indent="-742950">
              <a:buAutoNum type="arabicPeriod"/>
            </a:pPr>
            <a:r>
              <a:rPr lang="en-US" sz="3900">
                <a:solidFill>
                  <a:srgbClr val="36AED0"/>
                </a:solidFill>
                <a:latin typeface="Glacial Indifference Bold"/>
              </a:rPr>
              <a:t>Share briefly in your group: how has interdisciplinarity shown up in your research, teaching, or other activities?</a:t>
            </a:r>
          </a:p>
          <a:p>
            <a:pPr marL="742950" indent="-742950">
              <a:buAutoNum type="arabicPeriod"/>
            </a:pPr>
            <a:endParaRPr lang="en-US" sz="3900">
              <a:solidFill>
                <a:srgbClr val="36AED0"/>
              </a:solidFill>
              <a:latin typeface="Glacial Indifference Bold"/>
            </a:endParaRPr>
          </a:p>
          <a:p>
            <a:pPr marL="742950" indent="-742950">
              <a:buAutoNum type="arabicPeriod"/>
            </a:pPr>
            <a:r>
              <a:rPr lang="en-US" sz="3900">
                <a:solidFill>
                  <a:srgbClr val="36AED0"/>
                </a:solidFill>
                <a:latin typeface="Glacial Indifference Bold"/>
              </a:rPr>
              <a:t>Discuss, based on these: what does interdisciplinarity look like </a:t>
            </a:r>
            <a:r>
              <a:rPr lang="en-US" sz="3900" i="1">
                <a:solidFill>
                  <a:srgbClr val="36AED0"/>
                </a:solidFill>
                <a:latin typeface="Glacial Indifference Bold"/>
              </a:rPr>
              <a:t>in practice</a:t>
            </a:r>
            <a:r>
              <a:rPr lang="en-US" sz="3900">
                <a:solidFill>
                  <a:srgbClr val="36AED0"/>
                </a:solidFill>
                <a:latin typeface="Glacial Indifference Bold"/>
              </a:rPr>
              <a:t>? Is it the same as “</a:t>
            </a:r>
            <a:r>
              <a:rPr lang="en-US" sz="3900" err="1">
                <a:solidFill>
                  <a:srgbClr val="36AED0"/>
                </a:solidFill>
                <a:latin typeface="Glacial Indifference Bold"/>
              </a:rPr>
              <a:t>multidisciplinarity</a:t>
            </a:r>
            <a:r>
              <a:rPr lang="en-US" sz="3900">
                <a:solidFill>
                  <a:srgbClr val="36AED0"/>
                </a:solidFill>
                <a:latin typeface="Glacial Indifference Bold"/>
              </a:rPr>
              <a:t>”? Or does something distinct emerge from intersecting more than one disciplinary way of thinking and doing?</a:t>
            </a:r>
          </a:p>
          <a:p>
            <a:pPr marL="742950" indent="-742950">
              <a:buFontTx/>
              <a:buAutoNum type="arabicPeriod"/>
            </a:pPr>
            <a:endParaRPr lang="en-US" sz="3900" i="1">
              <a:solidFill>
                <a:srgbClr val="36AED0"/>
              </a:solidFill>
              <a:latin typeface="Glacial Indifference Bold"/>
            </a:endParaRPr>
          </a:p>
          <a:p>
            <a:pPr marL="742950" indent="-742950">
              <a:buFontTx/>
              <a:buAutoNum type="arabicPeriod"/>
            </a:pPr>
            <a:r>
              <a:rPr lang="en-US" sz="3900" i="1">
                <a:solidFill>
                  <a:srgbClr val="36AED0"/>
                </a:solidFill>
                <a:latin typeface="Glacial Indifference Bold"/>
              </a:rPr>
              <a:t>If time:  </a:t>
            </a:r>
            <a:r>
              <a:rPr lang="en-US" sz="3900">
                <a:solidFill>
                  <a:srgbClr val="36AED0"/>
                </a:solidFill>
                <a:latin typeface="Glacial Indifference Bold"/>
              </a:rPr>
              <a:t>What do you see as the benefits and/or challenges of interdisciplinary </a:t>
            </a:r>
            <a:r>
              <a:rPr lang="en-US" sz="3900" err="1">
                <a:solidFill>
                  <a:srgbClr val="36AED0"/>
                </a:solidFill>
                <a:latin typeface="Glacial Indifference Bold"/>
              </a:rPr>
              <a:t>work</a:t>
            </a:r>
            <a:r>
              <a:rPr lang="en-US" sz="3900">
                <a:solidFill>
                  <a:srgbClr val="36AED0"/>
                </a:solidFill>
                <a:latin typeface="Glacial Indifference Bold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322192" y="9434044"/>
            <a:ext cx="18886357" cy="852956"/>
            <a:chOff x="0" y="0"/>
            <a:chExt cx="14622734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l="l" t="t" r="r" b="b"/>
              <a:pathLst>
                <a:path w="14622734" h="660400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9650" y="1257300"/>
            <a:ext cx="13661236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 Bold"/>
              </a:rPr>
              <a:t>Whole-Group Discussion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0600" y="3467100"/>
            <a:ext cx="15419930" cy="298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36AED0"/>
                </a:solidFill>
                <a:latin typeface="Glacial Indifference Bold"/>
              </a:rPr>
              <a:t>What barriers do you see in designing a new X course in particular? </a:t>
            </a:r>
          </a:p>
          <a:p>
            <a:pPr marL="0" lvl="0" indent="0" algn="l">
              <a:lnSpc>
                <a:spcPts val="5850"/>
              </a:lnSpc>
              <a:spcBef>
                <a:spcPct val="0"/>
              </a:spcBef>
            </a:pPr>
            <a:endParaRPr lang="en-US" sz="4500">
              <a:solidFill>
                <a:srgbClr val="36AED0"/>
              </a:solidFill>
              <a:latin typeface="Glacial Indifference Bold"/>
            </a:endParaRPr>
          </a:p>
          <a:p>
            <a:pPr marL="0" lvl="0" indent="0" algn="l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36AED0"/>
                </a:solidFill>
                <a:latin typeface="Glacial Indifference Bold"/>
              </a:rPr>
              <a:t>What kinds of support would be most useful for you?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322192" y="9434044"/>
            <a:ext cx="18886357" cy="852956"/>
            <a:chOff x="0" y="0"/>
            <a:chExt cx="14622734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l="l" t="t" r="r" b="b"/>
              <a:pathLst>
                <a:path w="14622734" h="660400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7135"/>
            <a:ext cx="13661236" cy="3314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60"/>
              </a:lnSpc>
            </a:pPr>
            <a:r>
              <a:rPr lang="en-US" sz="7300">
                <a:solidFill>
                  <a:srgbClr val="E56D43"/>
                </a:solidFill>
                <a:latin typeface="Glacial Indifference Bold"/>
              </a:rPr>
              <a:t>Pilot Engaged Humanities Institute Preview</a:t>
            </a:r>
          </a:p>
          <a:p>
            <a:pPr marL="0" lvl="0" indent="0" algn="l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545454"/>
                </a:solidFill>
                <a:latin typeface="Glacial Indifference Bold"/>
              </a:rPr>
              <a:t>May 11-12, 2023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570992"/>
            <a:ext cx="16493943" cy="445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69"/>
              </a:lnSpc>
            </a:pPr>
            <a:r>
              <a:rPr lang="en-US" sz="3899">
                <a:solidFill>
                  <a:srgbClr val="36AED0"/>
                </a:solidFill>
                <a:latin typeface="Glacial Indifference Bold"/>
              </a:rPr>
              <a:t>Who it's for:</a:t>
            </a:r>
          </a:p>
          <a:p>
            <a:pPr marL="842005" lvl="1" indent="-421003">
              <a:lnSpc>
                <a:spcPts val="5069"/>
              </a:lnSpc>
              <a:buFont typeface="Arial"/>
              <a:buChar char="•"/>
            </a:pPr>
            <a:r>
              <a:rPr lang="en-US" sz="3899">
                <a:solidFill>
                  <a:srgbClr val="36AED0"/>
                </a:solidFill>
                <a:latin typeface="Glacial Indifference Bold"/>
              </a:rPr>
              <a:t>faculty interested in designing courses that are more interdisciplinary and more engaging for a variety of students</a:t>
            </a:r>
          </a:p>
          <a:p>
            <a:pPr marL="842005" lvl="1" indent="-421003">
              <a:lnSpc>
                <a:spcPts val="5069"/>
              </a:lnSpc>
              <a:buFont typeface="Arial"/>
              <a:buChar char="•"/>
            </a:pPr>
            <a:r>
              <a:rPr lang="en-US" sz="3899">
                <a:solidFill>
                  <a:srgbClr val="36AED0"/>
                </a:solidFill>
                <a:latin typeface="Glacial Indifference Bold"/>
              </a:rPr>
              <a:t>faculty who'd like to teach an X course but haven't found time for syllabus design </a:t>
            </a:r>
          </a:p>
          <a:p>
            <a:pPr marL="842005" lvl="1" indent="-421003" algn="l">
              <a:lnSpc>
                <a:spcPts val="5069"/>
              </a:lnSpc>
              <a:buFont typeface="Arial"/>
              <a:buChar char="•"/>
            </a:pPr>
            <a:r>
              <a:rPr lang="en-US" sz="3899">
                <a:solidFill>
                  <a:srgbClr val="36AED0"/>
                </a:solidFill>
                <a:latin typeface="Glacial Indifference Bold"/>
              </a:rPr>
              <a:t>faculty curious about connecting their pedagogy with public-facing outcomes but need a push to explore their options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322192" y="9434044"/>
            <a:ext cx="18886357" cy="852956"/>
            <a:chOff x="0" y="0"/>
            <a:chExt cx="14622734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l="l" t="t" r="r" b="b"/>
              <a:pathLst>
                <a:path w="14622734" h="660400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77610"/>
            <a:ext cx="13661236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>
                <a:solidFill>
                  <a:srgbClr val="E56D43"/>
                </a:solidFill>
                <a:latin typeface="Glacial Indifference Bold"/>
              </a:rPr>
              <a:t>Pilot Engaged Humanities Institute Preview</a:t>
            </a:r>
          </a:p>
          <a:p>
            <a:pPr marL="0" lvl="0" indent="0" algn="l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545454"/>
                </a:solidFill>
                <a:latin typeface="Glacial Indifference Bold"/>
              </a:rPr>
              <a:t>May 11-12, 2023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624961"/>
            <a:ext cx="16493943" cy="654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9"/>
              </a:lnSpc>
            </a:pPr>
            <a:r>
              <a:rPr lang="en-US" sz="3699">
                <a:solidFill>
                  <a:srgbClr val="36AED0"/>
                </a:solidFill>
                <a:latin typeface="Glacial Indifference Bold"/>
              </a:rPr>
              <a:t>What we'll do: </a:t>
            </a:r>
          </a:p>
          <a:p>
            <a:pPr marL="755647" lvl="1" indent="-377824">
              <a:lnSpc>
                <a:spcPts val="4549"/>
              </a:lnSpc>
              <a:buFont typeface="Arial"/>
              <a:buChar char="•"/>
            </a:pPr>
            <a:r>
              <a:rPr lang="en-US" sz="3499">
                <a:solidFill>
                  <a:srgbClr val="36AED0"/>
                </a:solidFill>
                <a:latin typeface="Glacial Indifference Bold"/>
              </a:rPr>
              <a:t>Sessions on putting interdisciplinarity into classroom practice, crafting engaged humanities assignments and activities, connecting coursework with student professional development, and leading engaging classroom discussions </a:t>
            </a:r>
          </a:p>
          <a:p>
            <a:pPr marL="798826" lvl="1" indent="-399413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36AED0"/>
                </a:solidFill>
                <a:latin typeface="Glacial Indifference Bold"/>
              </a:rPr>
              <a:t>Community engagement roundtable with community members and UP faculty working in partnerships </a:t>
            </a:r>
          </a:p>
          <a:p>
            <a:pPr marL="798826" lvl="1" indent="-399413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36AED0"/>
                </a:solidFill>
                <a:latin typeface="Glacial Indifference Bold"/>
              </a:rPr>
              <a:t>Time for guided course development work—on your own  </a:t>
            </a:r>
          </a:p>
          <a:p>
            <a:pPr marL="798826" lvl="1" indent="-399413">
              <a:lnSpc>
                <a:spcPts val="4809"/>
              </a:lnSpc>
              <a:buFont typeface="Arial"/>
              <a:buChar char="•"/>
            </a:pPr>
            <a:r>
              <a:rPr lang="en-US" sz="3699">
                <a:solidFill>
                  <a:srgbClr val="36AED0"/>
                </a:solidFill>
                <a:latin typeface="Glacial Indifference Bold"/>
              </a:rPr>
              <a:t>Small group workshops to review and improve course/activity development</a:t>
            </a:r>
          </a:p>
          <a:p>
            <a:pPr algn="l">
              <a:lnSpc>
                <a:spcPts val="4809"/>
              </a:lnSpc>
            </a:pPr>
            <a:endParaRPr lang="en-US" sz="3699">
              <a:solidFill>
                <a:srgbClr val="36AED0"/>
              </a:solidFill>
              <a:latin typeface="Glacial Indifference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322192" y="9434044"/>
            <a:ext cx="18886357" cy="852956"/>
            <a:chOff x="0" y="0"/>
            <a:chExt cx="14622734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l="l" t="t" r="r" b="b"/>
              <a:pathLst>
                <a:path w="14622734" h="660400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b609cf-d8d2-409b-886a-26245a58b2a5" xsi:nil="true"/>
    <lcf76f155ced4ddcb4097134ff3c332f xmlns="423f6b10-efec-428c-814c-dbf82d083a3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54662DDD3CD4294D0B0634B58C3C6" ma:contentTypeVersion="15" ma:contentTypeDescription="Create a new document." ma:contentTypeScope="" ma:versionID="9671b1e1d1603051d033bbaf9ab3d746">
  <xsd:schema xmlns:xsd="http://www.w3.org/2001/XMLSchema" xmlns:xs="http://www.w3.org/2001/XMLSchema" xmlns:p="http://schemas.microsoft.com/office/2006/metadata/properties" xmlns:ns2="423f6b10-efec-428c-814c-dbf82d083a35" xmlns:ns3="73b609cf-d8d2-409b-886a-26245a58b2a5" targetNamespace="http://schemas.microsoft.com/office/2006/metadata/properties" ma:root="true" ma:fieldsID="a7485c8aa8bb1158e9db7bcf89d19efa" ns2:_="" ns3:_="">
    <xsd:import namespace="423f6b10-efec-428c-814c-dbf82d083a35"/>
    <xsd:import namespace="73b609cf-d8d2-409b-886a-26245a58b2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f6b10-efec-428c-814c-dbf82d083a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2a6ab63-2296-4282-8ae0-a6f9706fb7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609cf-d8d2-409b-886a-26245a58b2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8d301c-1f78-4623-a097-644510991a66}" ma:internalName="TaxCatchAll" ma:showField="CatchAllData" ma:web="73b609cf-d8d2-409b-886a-26245a58b2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0ED8AE-8605-4400-BD65-F39C241F7BED}">
  <ds:schemaRefs>
    <ds:schemaRef ds:uri="423f6b10-efec-428c-814c-dbf82d083a35"/>
    <ds:schemaRef ds:uri="73b609cf-d8d2-409b-886a-26245a58b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7CA4A2-6D5B-4366-9918-516E494C7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5D24E9-AB79-467F-8C49-CDDA4AE96158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Core/Humanities Lunch Slides</dc:title>
  <cp:revision>8</cp:revision>
  <dcterms:created xsi:type="dcterms:W3CDTF">2006-08-16T00:00:00Z</dcterms:created>
  <dcterms:modified xsi:type="dcterms:W3CDTF">2023-03-15T05:57:50Z</dcterms:modified>
  <dc:identifier>DAFbVNsa_yg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0x01010063B54662DDD3CD4294D0B0634B58C3C6</vt:lpwstr>
  </property>
  <property fmtid="{D5CDD505-2E9C-101B-9397-08002B2CF9AE}" pid="3" name="MediaServiceImageTags">
    <vt:lpwstr/>
  </property>
</Properties>
</file>