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8" Type="http://schemas.openxmlformats.org/officeDocument/2006/relationships/font" Target="fonts/font8.fntdata"/><Relationship Id="rId21" Type="http://schemas.openxmlformats.org/officeDocument/2006/relationships/slide" Target="slides/slide8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7" Type="http://schemas.openxmlformats.org/officeDocument/2006/relationships/font" Target="fonts/font7.fntdata"/><Relationship Id="rId16" Type="http://schemas.openxmlformats.org/officeDocument/2006/relationships/slide" Target="slides/slide3.xml"/><Relationship Id="rId2" Type="http://schemas.openxmlformats.org/officeDocument/2006/relationships/presProps" Target="presProps.xml"/><Relationship Id="rId20" Type="http://schemas.openxmlformats.org/officeDocument/2006/relationships/slide" Target="slides/slide7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24" Type="http://schemas.openxmlformats.org/officeDocument/2006/relationships/slide" Target="slides/slide11.xml"/><Relationship Id="rId6" Type="http://schemas.openxmlformats.org/officeDocument/2006/relationships/font" Target="fonts/font6.fntdata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5" Type="http://schemas.openxmlformats.org/officeDocument/2006/relationships/tableStyles" Target="tableStyles.xml"/><Relationship Id="rId28" Type="http://schemas.openxmlformats.org/officeDocument/2006/relationships/customXml" Target="../customXml/item1.xml"/><Relationship Id="rId10" Type="http://schemas.openxmlformats.org/officeDocument/2006/relationships/font" Target="fonts/font10.fntdata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" Type="http://schemas.openxmlformats.org/officeDocument/2006/relationships/theme" Target="theme/theme1.xml"/><Relationship Id="rId9" Type="http://schemas.openxmlformats.org/officeDocument/2006/relationships/font" Target="fonts/font9.fntdata"/><Relationship Id="rId30" Type="http://schemas.openxmlformats.org/officeDocument/2006/relationships/customXml" Target="../customXml/item3.xml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18288000" cy="399288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675509" y="5628958"/>
            <a:ext cx="16936982" cy="3157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9"/>
              </a:lnSpc>
            </a:pPr>
            <a:r>
              <a:rPr lang="en-US" sz="6799">
                <a:solidFill>
                  <a:srgbClr val="E56D43"/>
                </a:solidFill>
                <a:latin typeface="Glacial Indifference Bold"/>
              </a:rPr>
              <a:t>Public Research Fellows</a:t>
            </a:r>
          </a:p>
          <a:p>
            <a:pPr algn="ctr">
              <a:lnSpc>
                <a:spcPts val="7479"/>
              </a:lnSpc>
            </a:pPr>
            <a:r>
              <a:rPr lang="en-US" sz="6799">
                <a:solidFill>
                  <a:srgbClr val="545454"/>
                </a:solidFill>
                <a:latin typeface="Glacial Indifference Bold"/>
              </a:rPr>
              <a:t>Humanities Student Focus Group Lunch </a:t>
            </a:r>
          </a:p>
          <a:p>
            <a:pPr algn="ctr">
              <a:lnSpc>
                <a:spcPts val="4950"/>
              </a:lnSpc>
            </a:pPr>
          </a:p>
          <a:p>
            <a:pPr algn="ctr" marL="0" indent="0" lvl="0">
              <a:lnSpc>
                <a:spcPts val="4950"/>
              </a:lnSpc>
            </a:pPr>
            <a:r>
              <a:rPr lang="en-US" sz="4500">
                <a:solidFill>
                  <a:srgbClr val="E56D43"/>
                </a:solidFill>
                <a:latin typeface="Glacial Indifference Bold"/>
              </a:rPr>
              <a:t>3/29/23 • 11:45-1:00pm • DB 202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6800" y="3845747"/>
            <a:ext cx="1366123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"/>
              </a:rPr>
              <a:t>Question Six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12339" y="5065637"/>
            <a:ext cx="15419930" cy="4794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36AED0"/>
                </a:solidFill>
                <a:latin typeface="Glacial Indifference"/>
              </a:rPr>
              <a:t> What sorts of professional development or internship opportunities have you taken advantage of here at UP? What resources in this area would be helpful?  </a:t>
            </a:r>
          </a:p>
          <a:p>
            <a:pPr marL="906780" indent="-453390" lvl="1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36AED0"/>
                </a:solidFill>
                <a:latin typeface="Glacial Indifference"/>
              </a:rPr>
              <a:t>Alumni network idea </a:t>
            </a:r>
          </a:p>
          <a:p>
            <a:pPr marL="906780" indent="-453390" lvl="1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36AED0"/>
                </a:solidFill>
                <a:latin typeface="Glacial Indifference"/>
              </a:rPr>
              <a:t>Humanities major into a career course </a:t>
            </a:r>
          </a:p>
          <a:p>
            <a:pPr marL="906780" indent="-453390" lvl="1">
              <a:lnSpc>
                <a:spcPts val="5460"/>
              </a:lnSpc>
              <a:buFont typeface="Arial"/>
              <a:buChar char="•"/>
            </a:pPr>
            <a:r>
              <a:rPr lang="en-US" sz="4200">
                <a:solidFill>
                  <a:srgbClr val="36AED0"/>
                </a:solidFill>
                <a:latin typeface="Glacial Indifference"/>
              </a:rPr>
              <a:t>Humanities internship program</a:t>
            </a:r>
            <a:r>
              <a:rPr lang="en-US" sz="4200">
                <a:solidFill>
                  <a:srgbClr val="36AED0"/>
                </a:solidFill>
                <a:latin typeface="Glacial Indifference Bold"/>
              </a:rPr>
              <a:t> </a:t>
            </a:r>
          </a:p>
          <a:p>
            <a:pPr algn="l" marL="0" indent="0" lvl="0">
              <a:lnSpc>
                <a:spcPts val="5460"/>
              </a:lnSpc>
              <a:spcBef>
                <a:spcPct val="0"/>
              </a:spcBef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6800" y="3845747"/>
            <a:ext cx="1366123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"/>
              </a:rPr>
              <a:t>Question Seven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47567"/>
            <a:ext cx="15419930" cy="3705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"/>
              </a:rPr>
              <a:t>Many fields have a direct path toward a career (Nursing, Engineering, etc.) but the humanities tend to be more open-ended and don’t have this as much. How do you see your major relating to your future career/school/personal development?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6800" y="3845747"/>
            <a:ext cx="1366123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"/>
              </a:rPr>
              <a:t>Question Eight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47567"/>
            <a:ext cx="15419930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"/>
              </a:rPr>
              <a:t>How do you conceive of humanities research? Have you done humanities research on campus? What did that look like? 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6800" y="3845747"/>
            <a:ext cx="1366123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"/>
              </a:rPr>
              <a:t>Question Nine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47567"/>
            <a:ext cx="15419930" cy="733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"/>
              </a:rPr>
              <a:t>What do you think of as defining aspects of the humanities? 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77610"/>
            <a:ext cx="13661236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Glacial Indifference"/>
              </a:rPr>
              <a:t>QR Code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624961"/>
            <a:ext cx="16493943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69"/>
              </a:lnSpc>
            </a:pPr>
            <a:r>
              <a:rPr lang="en-US" sz="3899">
                <a:solidFill>
                  <a:srgbClr val="36AED0"/>
                </a:solidFill>
                <a:latin typeface="Glacial Indifference"/>
              </a:rPr>
              <a:t>Scan here to take our survey--&gt;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053873" y="1735586"/>
            <a:ext cx="2443597" cy="24435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628347" y="434823"/>
            <a:ext cx="13659653" cy="953677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20969" y="434823"/>
            <a:ext cx="3766643" cy="1707545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858479"/>
            <a:ext cx="12163174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 Bold"/>
              </a:rPr>
              <a:t>What are we doing here?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461356"/>
            <a:ext cx="15237847" cy="72012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201"/>
              </a:lnSpc>
            </a:pPr>
            <a:r>
              <a:rPr lang="en-US" sz="3399">
                <a:solidFill>
                  <a:srgbClr val="545454"/>
                </a:solidFill>
                <a:latin typeface="Glacial Indifference"/>
              </a:rPr>
              <a:t>You are here to converse and share your experiences as a humanities student. But </a:t>
            </a:r>
            <a:r>
              <a:rPr lang="en-US" sz="3399">
                <a:solidFill>
                  <a:srgbClr val="545454"/>
                </a:solidFill>
                <a:latin typeface="Glacial Indifference Italics"/>
              </a:rPr>
              <a:t>why</a:t>
            </a:r>
            <a:r>
              <a:rPr lang="en-US" sz="3399">
                <a:solidFill>
                  <a:srgbClr val="545454"/>
                </a:solidFill>
                <a:latin typeface="Glacial Indifference"/>
              </a:rPr>
              <a:t>? </a:t>
            </a:r>
          </a:p>
          <a:p>
            <a:pPr marL="734056" indent="-367028" lvl="1">
              <a:lnSpc>
                <a:spcPts val="5201"/>
              </a:lnSpc>
              <a:buFont typeface="Arial"/>
              <a:buChar char="•"/>
            </a:pPr>
            <a:r>
              <a:rPr lang="en-US" sz="3399">
                <a:solidFill>
                  <a:srgbClr val="545454"/>
                </a:solidFill>
                <a:latin typeface="Glacial Indifference"/>
              </a:rPr>
              <a:t>Our work this year has been geared toward building a humanities hub at UP </a:t>
            </a:r>
          </a:p>
          <a:p>
            <a:pPr marL="1468112" indent="-489371" lvl="2">
              <a:lnSpc>
                <a:spcPts val="5201"/>
              </a:lnSpc>
              <a:buFont typeface="Arial"/>
              <a:buChar char="⚬"/>
            </a:pPr>
            <a:r>
              <a:rPr lang="en-US" sz="3399">
                <a:solidFill>
                  <a:srgbClr val="545454"/>
                </a:solidFill>
                <a:latin typeface="Glacial Indifference"/>
              </a:rPr>
              <a:t>Foster community between disciplines</a:t>
            </a:r>
          </a:p>
          <a:p>
            <a:pPr marL="1468112" indent="-489371" lvl="2">
              <a:lnSpc>
                <a:spcPts val="5201"/>
              </a:lnSpc>
              <a:buFont typeface="Arial"/>
              <a:buChar char="⚬"/>
            </a:pPr>
            <a:r>
              <a:rPr lang="en-US" sz="3399">
                <a:solidFill>
                  <a:srgbClr val="545454"/>
                </a:solidFill>
                <a:latin typeface="Glacial Indifference"/>
              </a:rPr>
              <a:t>Provide more resources for students </a:t>
            </a:r>
          </a:p>
          <a:p>
            <a:pPr marL="1468112" indent="-489371" lvl="2">
              <a:lnSpc>
                <a:spcPts val="5201"/>
              </a:lnSpc>
              <a:buFont typeface="Arial"/>
              <a:buChar char="⚬"/>
            </a:pPr>
            <a:r>
              <a:rPr lang="en-US" sz="3399">
                <a:solidFill>
                  <a:srgbClr val="545454"/>
                </a:solidFill>
                <a:latin typeface="Glacial Indifference"/>
              </a:rPr>
              <a:t>Help facilitate the integration of humanities approaches in classrooms </a:t>
            </a:r>
          </a:p>
          <a:p>
            <a:pPr marL="1468112" indent="-489371" lvl="2">
              <a:lnSpc>
                <a:spcPts val="5201"/>
              </a:lnSpc>
              <a:buFont typeface="Arial"/>
              <a:buChar char="⚬"/>
            </a:pPr>
            <a:r>
              <a:rPr lang="en-US" sz="3399">
                <a:solidFill>
                  <a:srgbClr val="545454"/>
                </a:solidFill>
                <a:latin typeface="Glacial Indifference"/>
              </a:rPr>
              <a:t>Connect with the Portland Community </a:t>
            </a:r>
          </a:p>
          <a:p>
            <a:pPr marL="1468112" indent="-489371" lvl="2">
              <a:lnSpc>
                <a:spcPts val="5201"/>
              </a:lnSpc>
              <a:buFont typeface="Arial"/>
              <a:buChar char="⚬"/>
            </a:pPr>
            <a:r>
              <a:rPr lang="en-US" sz="3399">
                <a:solidFill>
                  <a:srgbClr val="545454"/>
                </a:solidFill>
                <a:latin typeface="Glacial Indifference"/>
              </a:rPr>
              <a:t>As STEM fields get more attention and funding every year, we want to reinforce the presence of the humanities on campus </a:t>
            </a:r>
          </a:p>
          <a:p>
            <a:pPr algn="l" marL="734056" indent="-367028" lvl="1">
              <a:lnSpc>
                <a:spcPts val="5201"/>
              </a:lnSpc>
              <a:buFont typeface="Arial"/>
              <a:buChar char="•"/>
            </a:pPr>
            <a:r>
              <a:rPr lang="en-US" sz="3399">
                <a:solidFill>
                  <a:srgbClr val="545454"/>
                </a:solidFill>
                <a:latin typeface="Glacial Indifference"/>
              </a:rPr>
              <a:t>In order to establish a hub that can best serve the UP community it is </a:t>
            </a:r>
            <a:r>
              <a:rPr lang="en-US" sz="3399">
                <a:solidFill>
                  <a:srgbClr val="545454"/>
                </a:solidFill>
                <a:latin typeface="Glacial Indifference Bold"/>
              </a:rPr>
              <a:t>essential</a:t>
            </a:r>
            <a:r>
              <a:rPr lang="en-US" sz="3399">
                <a:solidFill>
                  <a:srgbClr val="545454"/>
                </a:solidFill>
                <a:latin typeface="Glacial Indifference"/>
              </a:rPr>
              <a:t> that we have the student perspective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372428"/>
            <a:ext cx="1366123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"/>
              </a:rPr>
              <a:t>Introductions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095875"/>
            <a:ext cx="13473900" cy="221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"/>
              </a:rPr>
              <a:t>Name, major/minor, and what's one word you would use to describe your experience as a humanities major/minor at UP?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4124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931347"/>
            <a:ext cx="1366123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"/>
              </a:rPr>
              <a:t>Question One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47750" y="4509721"/>
            <a:ext cx="15419930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"/>
              </a:rPr>
              <a:t>How did you choose your major/minor? What contributed to your choice?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6800" y="3845747"/>
            <a:ext cx="1366123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"/>
              </a:rPr>
              <a:t>Question Two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47567"/>
            <a:ext cx="15419930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"/>
              </a:rPr>
              <a:t>Have you felt supported in your choice of major or minor? How?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6800" y="3845747"/>
            <a:ext cx="1366123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"/>
              </a:rPr>
              <a:t>Question Three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47567"/>
            <a:ext cx="15419930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"/>
              </a:rPr>
              <a:t>Do you feel a sense of community and connectivity with other humanities students on the rest of campus?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6800" y="3845747"/>
            <a:ext cx="1366123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"/>
              </a:rPr>
              <a:t>Question Four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47567"/>
            <a:ext cx="15419930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"/>
              </a:rPr>
              <a:t>How do you feel the rest of campus perceives humanities students?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66800" y="3845747"/>
            <a:ext cx="13661236" cy="1104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760"/>
              </a:lnSpc>
              <a:spcBef>
                <a:spcPct val="0"/>
              </a:spcBef>
            </a:pPr>
            <a:r>
              <a:rPr lang="en-US" sz="7300">
                <a:solidFill>
                  <a:srgbClr val="E56D43"/>
                </a:solidFill>
                <a:latin typeface="Glacial Indifference"/>
              </a:rPr>
              <a:t>Question Five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5447567"/>
            <a:ext cx="15419930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850"/>
              </a:lnSpc>
              <a:spcBef>
                <a:spcPct val="0"/>
              </a:spcBef>
            </a:pPr>
            <a:r>
              <a:rPr lang="en-US" sz="4500">
                <a:solidFill>
                  <a:srgbClr val="36AED0"/>
                </a:solidFill>
                <a:latin typeface="Glacial Indifference"/>
              </a:rPr>
              <a:t> What kinds of support do you see students in non-humanities fields getting that you would like to have?  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322192" y="9434044"/>
            <a:ext cx="18886357" cy="852956"/>
            <a:chOff x="0" y="0"/>
            <a:chExt cx="14622734" cy="66040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14622734" cy="660400"/>
            </a:xfrm>
            <a:custGeom>
              <a:avLst/>
              <a:gdLst/>
              <a:ahLst/>
              <a:cxnLst/>
              <a:rect r="r" b="b" t="t" l="l"/>
              <a:pathLst>
                <a:path h="660400" w="14622734">
                  <a:moveTo>
                    <a:pt x="14498275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498275" y="0"/>
                  </a:lnTo>
                  <a:cubicBezTo>
                    <a:pt x="14566855" y="0"/>
                    <a:pt x="14622734" y="55880"/>
                    <a:pt x="14622734" y="124460"/>
                  </a:cubicBezTo>
                  <a:lnTo>
                    <a:pt x="14622734" y="535940"/>
                  </a:lnTo>
                  <a:cubicBezTo>
                    <a:pt x="14622734" y="604520"/>
                    <a:pt x="14566855" y="660400"/>
                    <a:pt x="14498275" y="660400"/>
                  </a:cubicBez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54662DDD3CD4294D0B0634B58C3C6" ma:contentTypeVersion="15" ma:contentTypeDescription="Create a new document." ma:contentTypeScope="" ma:versionID="9671b1e1d1603051d033bbaf9ab3d746">
  <xsd:schema xmlns:xsd="http://www.w3.org/2001/XMLSchema" xmlns:xs="http://www.w3.org/2001/XMLSchema" xmlns:p="http://schemas.microsoft.com/office/2006/metadata/properties" xmlns:ns2="423f6b10-efec-428c-814c-dbf82d083a35" xmlns:ns3="73b609cf-d8d2-409b-886a-26245a58b2a5" targetNamespace="http://schemas.microsoft.com/office/2006/metadata/properties" ma:root="true" ma:fieldsID="a7485c8aa8bb1158e9db7bcf89d19efa" ns2:_="" ns3:_="">
    <xsd:import namespace="423f6b10-efec-428c-814c-dbf82d083a35"/>
    <xsd:import namespace="73b609cf-d8d2-409b-886a-26245a58b2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f6b10-efec-428c-814c-dbf82d083a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2a6ab63-2296-4282-8ae0-a6f9706fb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609cf-d8d2-409b-886a-26245a58b2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48d301c-1f78-4623-a097-644510991a66}" ma:internalName="TaxCatchAll" ma:showField="CatchAllData" ma:web="73b609cf-d8d2-409b-886a-26245a58b2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b609cf-d8d2-409b-886a-26245a58b2a5" xsi:nil="true"/>
    <lcf76f155ced4ddcb4097134ff3c332f xmlns="423f6b10-efec-428c-814c-dbf82d083a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E1CF24-8CD9-464B-84ED-1D41B5032DE3}"/>
</file>

<file path=customXml/itemProps2.xml><?xml version="1.0" encoding="utf-8"?>
<ds:datastoreItem xmlns:ds="http://schemas.openxmlformats.org/officeDocument/2006/customXml" ds:itemID="{44F83E00-22C2-422F-B7E9-5A0875D8AFF3}"/>
</file>

<file path=customXml/itemProps3.xml><?xml version="1.0" encoding="utf-8"?>
<ds:datastoreItem xmlns:ds="http://schemas.openxmlformats.org/officeDocument/2006/customXml" ds:itemID="{375DFAE4-0C1D-4D05-8619-4DF5A6E3657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Focus Group Lunch Slides</dc:title>
  <cp:revision>1</cp:revision>
  <dcterms:created xsi:type="dcterms:W3CDTF">2006-08-16T00:00:00Z</dcterms:created>
  <dcterms:modified xsi:type="dcterms:W3CDTF">2011-08-01T06:04:30Z</dcterms:modified>
  <dc:identifier>DAFd9LaTXrM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0x01010063B54662DDD3CD4294D0B0634B58C3C6</vt:lpwstr>
  </property>
</Properties>
</file>