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14"/>
  </p:notesMasterIdLst>
  <p:sldIdLst>
    <p:sldId id="256" r:id="rId3"/>
    <p:sldId id="257" r:id="rId4"/>
    <p:sldId id="258" r:id="rId5"/>
    <p:sldId id="259" r:id="rId6"/>
    <p:sldId id="260" r:id="rId7"/>
    <p:sldId id="261" r:id="rId8"/>
    <p:sldId id="262" r:id="rId9"/>
    <p:sldId id="263" r:id="rId10"/>
    <p:sldId id="264" r:id="rId11"/>
    <p:sldId id="265" r:id="rId12"/>
    <p:sldId id="266" r:id="rId13"/>
  </p:sldIdLst>
  <p:sldSz cx="9144000" cy="5143500" type="screen16x9"/>
  <p:notesSz cx="6858000" cy="9144000"/>
  <p:embeddedFontLst>
    <p:embeddedFont>
      <p:font typeface="Average" pitchFamily="2" charset="77"/>
      <p:regular r:id="rId15"/>
    </p:embeddedFont>
    <p:embeddedFont>
      <p:font typeface="Oswald" pitchFamily="2" charset="77"/>
      <p:regular r:id="rId16"/>
      <p:bold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E7BC7F8-BB68-450D-8D69-C0F198961231}">
  <a:tblStyle styleId="{DE7BC7F8-BB68-450D-8D69-C0F19896123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9"/>
    <p:restoredTop sz="94648"/>
  </p:normalViewPr>
  <p:slideViewPr>
    <p:cSldViewPr snapToGrid="0">
      <p:cViewPr varScale="1">
        <p:scale>
          <a:sx n="156" d="100"/>
          <a:sy n="156" d="100"/>
        </p:scale>
        <p:origin x="256" y="1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3.fntdata"/><Relationship Id="rId2" Type="http://schemas.openxmlformats.org/officeDocument/2006/relationships/slideMaster" Target="slideMasters/slideMaster2.xml"/><Relationship Id="rId16" Type="http://schemas.openxmlformats.org/officeDocument/2006/relationships/font" Target="fonts/font2.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font" Target="fonts/font1.fntdata"/><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2c1e2f5078b_2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2" name="Google Shape;132;g2c1e2f5078b_2_7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2c4140cd64f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Interpreting the data:  </a:t>
            </a:r>
            <a:endParaRPr/>
          </a:p>
          <a:p>
            <a:pPr marL="457200" lvl="0" indent="-298450" algn="l" rtl="0">
              <a:spcBef>
                <a:spcPts val="0"/>
              </a:spcBef>
              <a:spcAft>
                <a:spcPts val="0"/>
              </a:spcAft>
              <a:buSzPts val="1100"/>
              <a:buChar char="-"/>
            </a:pPr>
            <a:r>
              <a:rPr lang="en-GB"/>
              <a:t>The results show that COVID-19 affect a person in all dimensions of health.</a:t>
            </a:r>
            <a:endParaRPr/>
          </a:p>
          <a:p>
            <a:pPr marL="457200" lvl="0" indent="-298450" algn="l" rtl="0">
              <a:spcBef>
                <a:spcPts val="0"/>
              </a:spcBef>
              <a:spcAft>
                <a:spcPts val="0"/>
              </a:spcAft>
              <a:buSzPts val="1100"/>
              <a:buChar char="-"/>
            </a:pPr>
            <a:r>
              <a:rPr lang="en-GB"/>
              <a:t>Better understanding of the mediating factors +  </a:t>
            </a:r>
            <a:endParaRPr/>
          </a:p>
          <a:p>
            <a:pPr marL="457200" lvl="0" indent="-298450" algn="l" rtl="0">
              <a:spcBef>
                <a:spcPts val="0"/>
              </a:spcBef>
              <a:spcAft>
                <a:spcPts val="0"/>
              </a:spcAft>
              <a:buSzPts val="1100"/>
              <a:buChar char="-"/>
            </a:pPr>
            <a:endParaRPr/>
          </a:p>
          <a:p>
            <a:pPr marL="0" lvl="0" indent="0" algn="l" rtl="0">
              <a:spcBef>
                <a:spcPts val="0"/>
              </a:spcBef>
              <a:spcAft>
                <a:spcPts val="0"/>
              </a:spcAft>
              <a:buNone/>
            </a:pPr>
            <a:endParaRPr/>
          </a:p>
          <a:p>
            <a:pPr marL="0" lvl="0" indent="0" algn="l" rtl="0">
              <a:spcBef>
                <a:spcPts val="0"/>
              </a:spcBef>
              <a:spcAft>
                <a:spcPts val="0"/>
              </a:spcAft>
              <a:buNone/>
            </a:pPr>
            <a:endParaRPr>
              <a:solidFill>
                <a:schemeClr val="dk2"/>
              </a:solidFill>
            </a:endParaRPr>
          </a:p>
          <a:p>
            <a:pPr marL="0" lvl="0" indent="0" algn="l" rtl="0">
              <a:spcBef>
                <a:spcPts val="0"/>
              </a:spcBef>
              <a:spcAft>
                <a:spcPts val="0"/>
              </a:spcAft>
              <a:buNone/>
            </a:pPr>
            <a:endParaRPr/>
          </a:p>
        </p:txBody>
      </p:sp>
      <p:sp>
        <p:nvSpPr>
          <p:cNvPr id="220" name="Google Shape;220;g2c4140cd64f_0_1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2c4140cd64f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GB"/>
              <a:t>Restate: hybrid retrospective study. This is a new perspective of how COVID-19 had immediate and LT impact on Gen-z → explored how protective factors and stressors may have mediated the ongoing effects of this population.</a:t>
            </a:r>
            <a:endParaRPr/>
          </a:p>
          <a:p>
            <a:pPr marL="457200" lvl="0" indent="-298450" algn="l" rtl="0">
              <a:spcBef>
                <a:spcPts val="0"/>
              </a:spcBef>
              <a:spcAft>
                <a:spcPts val="0"/>
              </a:spcAft>
              <a:buSzPts val="1100"/>
              <a:buChar char="•"/>
            </a:pPr>
            <a:r>
              <a:rPr lang="en-GB"/>
              <a:t>Why this research matters</a:t>
            </a:r>
            <a:endParaRPr/>
          </a:p>
          <a:p>
            <a:pPr marL="457200" lvl="0" indent="-298450" algn="l" rtl="0">
              <a:spcBef>
                <a:spcPts val="0"/>
              </a:spcBef>
              <a:spcAft>
                <a:spcPts val="0"/>
              </a:spcAft>
              <a:buSzPts val="1100"/>
              <a:buChar char="•"/>
            </a:pPr>
            <a:r>
              <a:rPr lang="en-GB"/>
              <a:t>Were the results expected</a:t>
            </a:r>
            <a:endParaRPr/>
          </a:p>
          <a:p>
            <a:pPr marL="914400" lvl="1" indent="-298450" algn="l" rtl="0">
              <a:spcBef>
                <a:spcPts val="0"/>
              </a:spcBef>
              <a:spcAft>
                <a:spcPts val="0"/>
              </a:spcAft>
              <a:buSzPts val="1100"/>
              <a:buChar char="–"/>
            </a:pPr>
            <a:r>
              <a:rPr lang="en-GB"/>
              <a:t>Interplay with other factors such as disruption in education and economic instability, may have revealed unforeseen challenges and opportunities for intervention.</a:t>
            </a:r>
            <a:endParaRPr/>
          </a:p>
          <a:p>
            <a:pPr marL="457200" lvl="0" indent="-298450" algn="l" rtl="0">
              <a:spcBef>
                <a:spcPts val="0"/>
              </a:spcBef>
              <a:spcAft>
                <a:spcPts val="0"/>
              </a:spcAft>
              <a:buSzPts val="1100"/>
              <a:buChar char="•"/>
            </a:pPr>
            <a:r>
              <a:rPr lang="en-GB"/>
              <a:t>Future research</a:t>
            </a:r>
            <a:endParaRPr/>
          </a:p>
          <a:p>
            <a:pPr marL="914400" lvl="1" indent="-298450" algn="l" rtl="0">
              <a:spcBef>
                <a:spcPts val="0"/>
              </a:spcBef>
              <a:spcAft>
                <a:spcPts val="0"/>
              </a:spcAft>
              <a:buSzPts val="1100"/>
              <a:buChar char="–"/>
            </a:pPr>
            <a:r>
              <a:rPr lang="en-GB"/>
              <a:t>EBP interventions for promoting health and resilience in the face of future crises</a:t>
            </a:r>
            <a:endParaRPr/>
          </a:p>
          <a:p>
            <a:pPr marL="0" lvl="0" indent="0" algn="l" rtl="0">
              <a:spcBef>
                <a:spcPts val="0"/>
              </a:spcBef>
              <a:spcAft>
                <a:spcPts val="0"/>
              </a:spcAft>
              <a:buNone/>
            </a:pPr>
            <a:endParaRPr/>
          </a:p>
          <a:p>
            <a:pPr marL="0" lvl="0" indent="0" algn="l" rtl="0">
              <a:spcBef>
                <a:spcPts val="0"/>
              </a:spcBef>
              <a:spcAft>
                <a:spcPts val="0"/>
              </a:spcAft>
              <a:buClr>
                <a:schemeClr val="dk1"/>
              </a:buClr>
              <a:buSzPts val="1100"/>
              <a:buFont typeface="Arial"/>
              <a:buNone/>
            </a:pPr>
            <a:r>
              <a:rPr lang="en-GB">
                <a:solidFill>
                  <a:schemeClr val="dk1"/>
                </a:solidFill>
              </a:rPr>
              <a:t>Uncertainty/Limitation: </a:t>
            </a:r>
            <a:endParaRPr>
              <a:solidFill>
                <a:schemeClr val="dk1"/>
              </a:solidFill>
            </a:endParaRPr>
          </a:p>
          <a:p>
            <a:pPr marL="457200" lvl="0" indent="-298450" algn="l" rtl="0">
              <a:spcBef>
                <a:spcPts val="0"/>
              </a:spcBef>
              <a:spcAft>
                <a:spcPts val="0"/>
              </a:spcAft>
              <a:buClr>
                <a:schemeClr val="dk1"/>
              </a:buClr>
              <a:buSzPts val="1100"/>
              <a:buChar char="-"/>
            </a:pPr>
            <a:r>
              <a:rPr lang="en-GB">
                <a:solidFill>
                  <a:schemeClr val="dk1"/>
                </a:solidFill>
              </a:rPr>
              <a:t>The population is heavily skewed towards University of Portland students, age ranging from 18-22</a:t>
            </a:r>
            <a:endParaRPr>
              <a:solidFill>
                <a:schemeClr val="dk1"/>
              </a:solidFill>
            </a:endParaRPr>
          </a:p>
          <a:p>
            <a:pPr marL="457200" lvl="0" indent="-298450" algn="l" rtl="0">
              <a:spcBef>
                <a:spcPts val="0"/>
              </a:spcBef>
              <a:spcAft>
                <a:spcPts val="0"/>
              </a:spcAft>
              <a:buClr>
                <a:schemeClr val="dk1"/>
              </a:buClr>
              <a:buSzPts val="1100"/>
              <a:buChar char="-"/>
            </a:pPr>
            <a:r>
              <a:rPr lang="en-GB">
                <a:solidFill>
                  <a:schemeClr val="dk1"/>
                </a:solidFill>
              </a:rPr>
              <a:t>A self-report survey research, self serving bias, survey fatigue, and not remembering information due to distance of time. </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GB">
                <a:solidFill>
                  <a:schemeClr val="dk1"/>
                </a:solidFill>
              </a:rPr>
              <a:t>In addition, specific population that were not represented well in this research should be looked at. </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Clr>
                <a:schemeClr val="dk1"/>
              </a:buClr>
              <a:buSzPts val="1100"/>
              <a:buFont typeface="Arial"/>
              <a:buNone/>
            </a:pPr>
            <a:r>
              <a:rPr lang="en-GB">
                <a:solidFill>
                  <a:schemeClr val="dk1"/>
                </a:solidFill>
              </a:rPr>
              <a:t>The next phase of this study is focusing on the</a:t>
            </a:r>
            <a:endParaRPr>
              <a:solidFill>
                <a:schemeClr val="dk1"/>
              </a:solidFill>
            </a:endParaRPr>
          </a:p>
        </p:txBody>
      </p:sp>
      <p:sp>
        <p:nvSpPr>
          <p:cNvPr id="228" name="Google Shape;228;g2c4140cd64f_0_22: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2c1e2f5078b_2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We explored over a hundred of variables and factors that could contribute to the physical, mental, and social health of youth during and after the pandemic, and for the sake of this short presentation, we will only be focusing on the main significant findings.</a:t>
            </a:r>
            <a:endParaRPr/>
          </a:p>
          <a:p>
            <a:pPr marL="0" lvl="0" indent="0" algn="l" rtl="0">
              <a:spcBef>
                <a:spcPts val="0"/>
              </a:spcBef>
              <a:spcAft>
                <a:spcPts val="0"/>
              </a:spcAft>
              <a:buNone/>
            </a:pPr>
            <a:endParaRPr/>
          </a:p>
        </p:txBody>
      </p:sp>
      <p:sp>
        <p:nvSpPr>
          <p:cNvPr id="141" name="Google Shape;141;g2c1e2f5078b_2_83: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2c9551c3e94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GB"/>
              <a:t>Target population: 18-27 year olds in the Portland-metro area</a:t>
            </a:r>
            <a:endParaRPr/>
          </a:p>
          <a:p>
            <a:pPr marL="914400" lvl="1" indent="-298450" algn="l" rtl="0">
              <a:spcBef>
                <a:spcPts val="0"/>
              </a:spcBef>
              <a:spcAft>
                <a:spcPts val="0"/>
              </a:spcAft>
              <a:buSzPts val="1100"/>
              <a:buChar char="-"/>
            </a:pPr>
            <a:r>
              <a:rPr lang="en-GB"/>
              <a:t>Why:</a:t>
            </a:r>
            <a:r>
              <a:rPr lang="en-GB" sz="1200">
                <a:solidFill>
                  <a:schemeClr val="dk1"/>
                </a:solidFill>
              </a:rPr>
              <a:t> </a:t>
            </a:r>
            <a:r>
              <a:rPr lang="en-GB">
                <a:solidFill>
                  <a:schemeClr val="dk1"/>
                </a:solidFill>
              </a:rPr>
              <a:t>learn more about the impact that the COVID-19 pandemic has had on the physical, mental and social health of older Generation Z individuals.</a:t>
            </a:r>
            <a:r>
              <a:rPr lang="en-GB">
                <a:solidFill>
                  <a:srgbClr val="43464D"/>
                </a:solidFill>
              </a:rPr>
              <a:t> </a:t>
            </a:r>
            <a:r>
              <a:rPr lang="en-GB"/>
              <a:t>COVID impacted critical time/transition in life (ex. High school → college)</a:t>
            </a:r>
            <a:endParaRPr/>
          </a:p>
          <a:p>
            <a:pPr marL="457200" lvl="0" indent="-298450" algn="l" rtl="0">
              <a:spcBef>
                <a:spcPts val="0"/>
              </a:spcBef>
              <a:spcAft>
                <a:spcPts val="0"/>
              </a:spcAft>
              <a:buSzPts val="1100"/>
              <a:buChar char="-"/>
            </a:pPr>
            <a:r>
              <a:rPr lang="en-GB"/>
              <a:t>Survey design: designed a ~10-minute survey through Qualtrics that included questions related to several dimensions of health, including physical, mental, and social health</a:t>
            </a:r>
            <a:endParaRPr/>
          </a:p>
          <a:p>
            <a:pPr marL="914400" lvl="1" indent="-298450" algn="l" rtl="0">
              <a:spcBef>
                <a:spcPts val="0"/>
              </a:spcBef>
              <a:spcAft>
                <a:spcPts val="0"/>
              </a:spcAft>
              <a:buSzPts val="1100"/>
              <a:buChar char="-"/>
            </a:pPr>
            <a:r>
              <a:rPr lang="en-GB"/>
              <a:t>Asked questions that collected both qualitative (open-ended questions) data and quantitative data</a:t>
            </a:r>
            <a:endParaRPr/>
          </a:p>
          <a:p>
            <a:pPr marL="457200" lvl="0" indent="-298450" algn="l" rtl="0">
              <a:spcBef>
                <a:spcPts val="0"/>
              </a:spcBef>
              <a:spcAft>
                <a:spcPts val="0"/>
              </a:spcAft>
              <a:buSzPts val="1100"/>
              <a:buChar char="-"/>
            </a:pPr>
            <a:r>
              <a:rPr lang="en-GB"/>
              <a:t>Survey description: not sure what to write here…</a:t>
            </a:r>
            <a:endParaRPr/>
          </a:p>
          <a:p>
            <a:pPr marL="457200" lvl="0" indent="-298450" algn="l" rtl="0">
              <a:spcBef>
                <a:spcPts val="0"/>
              </a:spcBef>
              <a:spcAft>
                <a:spcPts val="0"/>
              </a:spcAft>
              <a:buSzPts val="1100"/>
              <a:buChar char="-"/>
            </a:pPr>
            <a:r>
              <a:rPr lang="en-GB"/>
              <a:t>Recruitment: reached out to UP students through various clubs, activities, and majors; reached out to local schools and organizations in the Portland area to diversify our sample</a:t>
            </a:r>
            <a:endParaRPr/>
          </a:p>
          <a:p>
            <a:pPr marL="457200" lvl="0" indent="-298450" algn="l" rtl="0">
              <a:spcBef>
                <a:spcPts val="0"/>
              </a:spcBef>
              <a:spcAft>
                <a:spcPts val="0"/>
              </a:spcAft>
              <a:buSzPts val="1100"/>
              <a:buChar char="-"/>
            </a:pPr>
            <a:r>
              <a:rPr lang="en-GB"/>
              <a:t>Statistical analysis: haven’t done this yet!</a:t>
            </a:r>
            <a:endParaRPr/>
          </a:p>
          <a:p>
            <a:pPr marL="0" lvl="0" indent="0" algn="l" rtl="0">
              <a:spcBef>
                <a:spcPts val="0"/>
              </a:spcBef>
              <a:spcAft>
                <a:spcPts val="0"/>
              </a:spcAft>
              <a:buNone/>
            </a:pPr>
            <a:r>
              <a:rPr lang="en-GB"/>
              <a:t>Hybrid - Community engagement multimedia project </a:t>
            </a:r>
            <a:endParaRPr/>
          </a:p>
          <a:p>
            <a:pPr marL="0" lvl="0" indent="0" algn="l" rtl="0">
              <a:spcBef>
                <a:spcPts val="0"/>
              </a:spcBef>
              <a:spcAft>
                <a:spcPts val="0"/>
              </a:spcAft>
              <a:buNone/>
            </a:pPr>
            <a:endParaRPr/>
          </a:p>
          <a:p>
            <a:pPr marL="914400" lvl="0" indent="0" algn="l" rtl="0">
              <a:spcBef>
                <a:spcPts val="0"/>
              </a:spcBef>
              <a:spcAft>
                <a:spcPts val="0"/>
              </a:spcAft>
              <a:buNone/>
            </a:pPr>
            <a:r>
              <a:rPr lang="en-GB"/>
              <a:t> </a:t>
            </a:r>
            <a:endParaRPr/>
          </a:p>
        </p:txBody>
      </p:sp>
      <p:sp>
        <p:nvSpPr>
          <p:cNvPr id="149" name="Google Shape;149;g2c9551c3e94_3_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2ca3eec939e_6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a:solidFill>
                  <a:schemeClr val="dk1"/>
                </a:solidFill>
              </a:rPr>
              <a:t>Representative sample</a:t>
            </a:r>
            <a:endParaRPr>
              <a:solidFill>
                <a:schemeClr val="dk1"/>
              </a:solidFill>
            </a:endParaRPr>
          </a:p>
          <a:p>
            <a:pPr marL="0" lvl="0" indent="0" algn="l" rtl="0">
              <a:spcBef>
                <a:spcPts val="0"/>
              </a:spcBef>
              <a:spcAft>
                <a:spcPts val="0"/>
              </a:spcAft>
              <a:buClr>
                <a:schemeClr val="dk1"/>
              </a:buClr>
              <a:buSzPts val="1100"/>
              <a:buFont typeface="Arial"/>
              <a:buNone/>
            </a:pPr>
            <a:r>
              <a:rPr lang="en-GB">
                <a:solidFill>
                  <a:schemeClr val="dk1"/>
                </a:solidFill>
              </a:rPr>
              <a:t>A lot of variability as far as demographics in the responses, important for statistical power and representation </a:t>
            </a:r>
            <a:endParaRPr>
              <a:solidFill>
                <a:schemeClr val="dk1"/>
              </a:solidFill>
            </a:endParaRPr>
          </a:p>
          <a:p>
            <a:pPr marL="0" lvl="0" indent="0" algn="l" rtl="0">
              <a:spcBef>
                <a:spcPts val="0"/>
              </a:spcBef>
              <a:spcAft>
                <a:spcPts val="0"/>
              </a:spcAft>
              <a:buClr>
                <a:schemeClr val="dk1"/>
              </a:buClr>
              <a:buSzPts val="1100"/>
              <a:buFont typeface="Arial"/>
              <a:buNone/>
            </a:pPr>
            <a:r>
              <a:rPr lang="en-GB">
                <a:solidFill>
                  <a:schemeClr val="dk1"/>
                </a:solidFill>
              </a:rPr>
              <a:t>Majority female, about half white and half people of color</a:t>
            </a:r>
            <a:endParaRPr>
              <a:solidFill>
                <a:schemeClr val="dk1"/>
              </a:solidFill>
            </a:endParaRPr>
          </a:p>
          <a:p>
            <a:pPr marL="0" lvl="0" indent="0" algn="l" rtl="0">
              <a:spcBef>
                <a:spcPts val="0"/>
              </a:spcBef>
              <a:spcAft>
                <a:spcPts val="0"/>
              </a:spcAft>
              <a:buNone/>
            </a:pPr>
            <a:endParaRPr/>
          </a:p>
        </p:txBody>
      </p:sp>
      <p:sp>
        <p:nvSpPr>
          <p:cNvPr id="158" name="Google Shape;158;g2ca3eec939e_6_1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2ca3eec939e_6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a:solidFill>
                  <a:schemeClr val="dk1"/>
                </a:solidFill>
              </a:rPr>
              <a:t>Representative sample</a:t>
            </a:r>
            <a:endParaRPr>
              <a:solidFill>
                <a:schemeClr val="dk1"/>
              </a:solidFill>
            </a:endParaRPr>
          </a:p>
          <a:p>
            <a:pPr marL="0" lvl="0" indent="0" algn="l" rtl="0">
              <a:spcBef>
                <a:spcPts val="0"/>
              </a:spcBef>
              <a:spcAft>
                <a:spcPts val="0"/>
              </a:spcAft>
              <a:buClr>
                <a:schemeClr val="dk1"/>
              </a:buClr>
              <a:buSzPts val="1100"/>
              <a:buFont typeface="Arial"/>
              <a:buNone/>
            </a:pPr>
            <a:r>
              <a:rPr lang="en-GB">
                <a:solidFill>
                  <a:schemeClr val="dk1"/>
                </a:solidFill>
              </a:rPr>
              <a:t>A lot of variability as far as demographics in the responses, important for statistical power and representation </a:t>
            </a:r>
            <a:endParaRPr>
              <a:solidFill>
                <a:schemeClr val="dk1"/>
              </a:solidFill>
            </a:endParaRPr>
          </a:p>
          <a:p>
            <a:pPr marL="0" lvl="0" indent="0" algn="l" rtl="0">
              <a:spcBef>
                <a:spcPts val="0"/>
              </a:spcBef>
              <a:spcAft>
                <a:spcPts val="0"/>
              </a:spcAft>
              <a:buClr>
                <a:schemeClr val="dk1"/>
              </a:buClr>
              <a:buSzPts val="1100"/>
              <a:buFont typeface="Arial"/>
              <a:buNone/>
            </a:pPr>
            <a:r>
              <a:rPr lang="en-GB">
                <a:solidFill>
                  <a:schemeClr val="dk1"/>
                </a:solidFill>
              </a:rPr>
              <a:t>Majority female, about half white and half people of color</a:t>
            </a:r>
            <a:endParaRPr>
              <a:solidFill>
                <a:schemeClr val="dk1"/>
              </a:solidFill>
            </a:endParaRPr>
          </a:p>
          <a:p>
            <a:pPr marL="0" lvl="0" indent="0" algn="l" rtl="0">
              <a:spcBef>
                <a:spcPts val="0"/>
              </a:spcBef>
              <a:spcAft>
                <a:spcPts val="0"/>
              </a:spcAft>
              <a:buNone/>
            </a:pPr>
            <a:endParaRPr/>
          </a:p>
        </p:txBody>
      </p:sp>
      <p:sp>
        <p:nvSpPr>
          <p:cNvPr id="168" name="Google Shape;168;g2ca3eec939e_6_19: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2c9e6594013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In addition: Compared to the during currently, during the pandemic healthy eating scores were lower, substance use was higher</a:t>
            </a:r>
            <a:endParaRPr/>
          </a:p>
          <a:p>
            <a:pPr marL="0" lvl="0" indent="0" algn="l" rtl="0">
              <a:spcBef>
                <a:spcPts val="0"/>
              </a:spcBef>
              <a:spcAft>
                <a:spcPts val="0"/>
              </a:spcAft>
              <a:buNone/>
            </a:pPr>
            <a:endParaRPr/>
          </a:p>
          <a:p>
            <a:pPr marL="0" lvl="0" indent="0" algn="l" rtl="0">
              <a:spcBef>
                <a:spcPts val="0"/>
              </a:spcBef>
              <a:spcAft>
                <a:spcPts val="0"/>
              </a:spcAft>
              <a:buNone/>
            </a:pPr>
            <a:r>
              <a:rPr lang="en-GB"/>
              <a:t>During the pandemic, the avg self reported for all three dimensions was pretty low</a:t>
            </a:r>
            <a:r>
              <a:rPr lang="en-GB" b="1"/>
              <a:t> (out of ten)</a:t>
            </a:r>
            <a:endParaRPr/>
          </a:p>
          <a:p>
            <a:pPr marL="0" lvl="0" indent="0" algn="l" rtl="0">
              <a:spcBef>
                <a:spcPts val="0"/>
              </a:spcBef>
              <a:spcAft>
                <a:spcPts val="0"/>
              </a:spcAft>
              <a:buNone/>
            </a:pPr>
            <a:r>
              <a:rPr lang="en-GB"/>
              <a:t>Post pandemic, the current scores are still a bit low for this age group.</a:t>
            </a:r>
            <a:endParaRPr/>
          </a:p>
          <a:p>
            <a:pPr marL="0" lvl="0" indent="0" algn="l" rtl="0">
              <a:spcBef>
                <a:spcPts val="0"/>
              </a:spcBef>
              <a:spcAft>
                <a:spcPts val="0"/>
              </a:spcAft>
              <a:buNone/>
            </a:pPr>
            <a:endParaRPr/>
          </a:p>
          <a:p>
            <a:pPr marL="0" lvl="0" indent="0" algn="l" rtl="0">
              <a:spcBef>
                <a:spcPts val="0"/>
              </a:spcBef>
              <a:spcAft>
                <a:spcPts val="0"/>
              </a:spcAft>
              <a:buNone/>
            </a:pPr>
            <a:r>
              <a:rPr lang="en-GB"/>
              <a:t>SD - Margin of error, because these SDs are so high, this is compelling because it tells us how much variability there is in this population, many scoring lower and many scoring higher… During the pandemic scores were all over the place </a:t>
            </a:r>
            <a:endParaRPr/>
          </a:p>
          <a:p>
            <a:pPr marL="0" lvl="0" indent="0" algn="l" rtl="0">
              <a:spcBef>
                <a:spcPts val="0"/>
              </a:spcBef>
              <a:spcAft>
                <a:spcPts val="0"/>
              </a:spcAft>
              <a:buNone/>
            </a:pPr>
            <a:endParaRPr/>
          </a:p>
          <a:p>
            <a:pPr marL="0" lvl="0" indent="0" algn="l" rtl="0">
              <a:spcBef>
                <a:spcPts val="0"/>
              </a:spcBef>
              <a:spcAft>
                <a:spcPts val="0"/>
              </a:spcAft>
              <a:buNone/>
            </a:pPr>
            <a:r>
              <a:rPr lang="en-GB"/>
              <a:t>This is one dimensional but this is the overall foundational data.</a:t>
            </a:r>
            <a:endParaRPr/>
          </a:p>
        </p:txBody>
      </p:sp>
      <p:sp>
        <p:nvSpPr>
          <p:cNvPr id="178" name="Google Shape;178;g2c9e6594013_1_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26ca80f029f_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Jasmine</a:t>
            </a:r>
            <a:endParaRPr/>
          </a:p>
          <a:p>
            <a:pPr marL="0" lvl="0" indent="0" algn="l" rtl="0">
              <a:spcBef>
                <a:spcPts val="0"/>
              </a:spcBef>
              <a:spcAft>
                <a:spcPts val="0"/>
              </a:spcAft>
              <a:buNone/>
            </a:pPr>
            <a:endParaRPr/>
          </a:p>
          <a:p>
            <a:pPr marL="0" lvl="0" indent="0" algn="l" rtl="0">
              <a:spcBef>
                <a:spcPts val="0"/>
              </a:spcBef>
              <a:spcAft>
                <a:spcPts val="0"/>
              </a:spcAft>
              <a:buNone/>
            </a:pPr>
            <a:r>
              <a:rPr lang="en-GB"/>
              <a:t>After conducting correlational tests, we discovered strong associations among all three dimensions of health</a:t>
            </a:r>
            <a:endParaRPr/>
          </a:p>
          <a:p>
            <a:pPr marL="0" lvl="0" indent="0" algn="l" rtl="0">
              <a:spcBef>
                <a:spcPts val="0"/>
              </a:spcBef>
              <a:spcAft>
                <a:spcPts val="0"/>
              </a:spcAft>
              <a:buNone/>
            </a:pPr>
            <a:endParaRPr/>
          </a:p>
          <a:p>
            <a:pPr marL="457200" lvl="0" indent="-298450" algn="l" rtl="0">
              <a:spcBef>
                <a:spcPts val="0"/>
              </a:spcBef>
              <a:spcAft>
                <a:spcPts val="0"/>
              </a:spcAft>
              <a:buSzPts val="1100"/>
              <a:buChar char="●"/>
            </a:pPr>
            <a:r>
              <a:rPr lang="en-GB"/>
              <a:t>Dimensions of health are connected for general population → holistic health → hard to have physical health without the other dimensions </a:t>
            </a:r>
            <a:endParaRPr/>
          </a:p>
          <a:p>
            <a:pPr marL="0" lvl="0" indent="0" algn="l" rtl="0">
              <a:spcBef>
                <a:spcPts val="0"/>
              </a:spcBef>
              <a:spcAft>
                <a:spcPts val="0"/>
              </a:spcAft>
              <a:buNone/>
            </a:pP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r>
              <a:rPr lang="en-GB"/>
              <a:t>Scatter graph (pearson correlation tests)</a:t>
            </a:r>
            <a:endParaRPr/>
          </a:p>
          <a:p>
            <a:pPr marL="0" lvl="0" indent="0" algn="l" rtl="0">
              <a:spcBef>
                <a:spcPts val="0"/>
              </a:spcBef>
              <a:spcAft>
                <a:spcPts val="0"/>
              </a:spcAft>
              <a:buNone/>
            </a:pPr>
            <a:endParaRPr/>
          </a:p>
          <a:p>
            <a:pPr marL="0" lvl="0" indent="0" algn="l" rtl="0">
              <a:spcBef>
                <a:spcPts val="0"/>
              </a:spcBef>
              <a:spcAft>
                <a:spcPts val="0"/>
              </a:spcAft>
              <a:buNone/>
            </a:pPr>
            <a:r>
              <a:rPr lang="en-GB"/>
              <a:t>Correlational tests</a:t>
            </a:r>
            <a:endParaRPr/>
          </a:p>
        </p:txBody>
      </p:sp>
      <p:sp>
        <p:nvSpPr>
          <p:cNvPr id="188" name="Google Shape;188;g26ca80f029f_4_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2c9e6594013_1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Jasmine</a:t>
            </a:r>
            <a:endParaRPr/>
          </a:p>
          <a:p>
            <a:pPr marL="0" lvl="0" indent="0" algn="l" rtl="0">
              <a:spcBef>
                <a:spcPts val="0"/>
              </a:spcBef>
              <a:spcAft>
                <a:spcPts val="0"/>
              </a:spcAft>
              <a:buNone/>
            </a:pPr>
            <a:endParaRPr/>
          </a:p>
          <a:p>
            <a:pPr marL="0" lvl="0" indent="0" algn="l" rtl="0">
              <a:spcBef>
                <a:spcPts val="0"/>
              </a:spcBef>
              <a:spcAft>
                <a:spcPts val="0"/>
              </a:spcAft>
              <a:buClr>
                <a:schemeClr val="dk1"/>
              </a:buClr>
              <a:buSzPts val="1100"/>
              <a:buFont typeface="Arial"/>
              <a:buNone/>
            </a:pPr>
            <a:r>
              <a:rPr lang="en-GB">
                <a:solidFill>
                  <a:schemeClr val="dk1"/>
                </a:solidFill>
              </a:rPr>
              <a:t>Using final regression models, we found higher levels of protective factors resulted in higher overall rating of each dimension of health. Inversely, higher levels of risk factors resulted in a lower overall rating of each dimension of health.</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GB">
                <a:solidFill>
                  <a:schemeClr val="dk1"/>
                </a:solidFill>
              </a:rPr>
              <a:t>Correlational results → regression model → picked the factors that most significantly predicted the dimensions of health. </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GB">
                <a:solidFill>
                  <a:schemeClr val="dk1"/>
                </a:solidFill>
              </a:rPr>
              <a:t>Lower physical health predicts decreased physical activity and decreased insurance status. </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GB">
                <a:solidFill>
                  <a:schemeClr val="dk1"/>
                </a:solidFill>
              </a:rPr>
              <a:t>Lower mental health predicts social isolation and increased family stress</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GB">
                <a:solidFill>
                  <a:schemeClr val="dk1"/>
                </a:solidFill>
              </a:rPr>
              <a:t>Finally, lower social health predicts increased social media use and decreased social interaction with friends.</a:t>
            </a:r>
            <a:endParaRPr>
              <a:solidFill>
                <a:schemeClr val="dk1"/>
              </a:solidFill>
            </a:endParaRPr>
          </a:p>
        </p:txBody>
      </p:sp>
      <p:sp>
        <p:nvSpPr>
          <p:cNvPr id="196" name="Google Shape;196;g2c9e6594013_1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26ca80f029f_4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90000"/>
              </a:lnSpc>
              <a:spcBef>
                <a:spcPts val="360"/>
              </a:spcBef>
              <a:spcAft>
                <a:spcPts val="0"/>
              </a:spcAft>
              <a:buNone/>
            </a:pPr>
            <a:r>
              <a:rPr lang="en-GB" sz="1200">
                <a:solidFill>
                  <a:schemeClr val="dk1"/>
                </a:solidFill>
                <a:latin typeface="Calibri"/>
                <a:ea typeface="Calibri"/>
                <a:cs typeface="Calibri"/>
                <a:sym typeface="Calibri"/>
              </a:rPr>
              <a:t>Creating a visual of how COVID-19 has impacted the community, we asked the community, all whom have participating in answering the survey one question. </a:t>
            </a:r>
            <a:endParaRPr sz="1200">
              <a:solidFill>
                <a:schemeClr val="dk1"/>
              </a:solidFill>
              <a:latin typeface="Calibri"/>
              <a:ea typeface="Calibri"/>
              <a:cs typeface="Calibri"/>
              <a:sym typeface="Calibri"/>
            </a:endParaRPr>
          </a:p>
          <a:p>
            <a:pPr marL="457200" lvl="0" indent="-304800" algn="l" rtl="0">
              <a:lnSpc>
                <a:spcPct val="90000"/>
              </a:lnSpc>
              <a:spcBef>
                <a:spcPts val="360"/>
              </a:spcBef>
              <a:spcAft>
                <a:spcPts val="0"/>
              </a:spcAft>
              <a:buClr>
                <a:schemeClr val="dk1"/>
              </a:buClr>
              <a:buSzPts val="1200"/>
              <a:buFont typeface="Calibri"/>
              <a:buChar char="-"/>
            </a:pPr>
            <a:r>
              <a:rPr lang="en-GB" sz="1200">
                <a:solidFill>
                  <a:schemeClr val="dk1"/>
                </a:solidFill>
                <a:latin typeface="Calibri"/>
                <a:ea typeface="Calibri"/>
                <a:cs typeface="Calibri"/>
                <a:sym typeface="Calibri"/>
              </a:rPr>
              <a:t>How did the COVID-19 pandemic affected you? </a:t>
            </a:r>
            <a:endParaRPr sz="1200">
              <a:solidFill>
                <a:schemeClr val="dk1"/>
              </a:solidFill>
              <a:latin typeface="Calibri"/>
              <a:ea typeface="Calibri"/>
              <a:cs typeface="Calibri"/>
              <a:sym typeface="Calibri"/>
            </a:endParaRPr>
          </a:p>
          <a:p>
            <a:pPr marL="0" lvl="0" indent="0" algn="l" rtl="0">
              <a:lnSpc>
                <a:spcPct val="90000"/>
              </a:lnSpc>
              <a:spcBef>
                <a:spcPts val="360"/>
              </a:spcBef>
              <a:spcAft>
                <a:spcPts val="0"/>
              </a:spcAft>
              <a:buNone/>
            </a:pPr>
            <a:endParaRPr sz="1200">
              <a:solidFill>
                <a:schemeClr val="dk1"/>
              </a:solidFill>
              <a:latin typeface="Calibri"/>
              <a:ea typeface="Calibri"/>
              <a:cs typeface="Calibri"/>
              <a:sym typeface="Calibri"/>
            </a:endParaRPr>
          </a:p>
        </p:txBody>
      </p:sp>
      <p:sp>
        <p:nvSpPr>
          <p:cNvPr id="211" name="Google Shape;211;g26ca80f029f_4_7: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255275"/>
            <a:ext cx="8520600" cy="18906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4"/>
          <p:cNvSpPr txBox="1">
            <a:spLocks noGrp="1"/>
          </p:cNvSpPr>
          <p:nvPr>
            <p:ph type="body" idx="1"/>
          </p:nvPr>
        </p:nvSpPr>
        <p:spPr>
          <a:xfrm>
            <a:off x="457200" y="1200150"/>
            <a:ext cx="8229600" cy="3394472"/>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4" name="Google Shape;64;p14"/>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4"/>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4"/>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7"/>
        <p:cNvGrpSpPr/>
        <p:nvPr/>
      </p:nvGrpSpPr>
      <p:grpSpPr>
        <a:xfrm>
          <a:off x="0" y="0"/>
          <a:ext cx="0" cy="0"/>
          <a:chOff x="0" y="0"/>
          <a:chExt cx="0" cy="0"/>
        </a:xfrm>
      </p:grpSpPr>
      <p:sp>
        <p:nvSpPr>
          <p:cNvPr id="68" name="Google Shape;68;p15"/>
          <p:cNvSpPr txBox="1">
            <a:spLocks noGrp="1"/>
          </p:cNvSpPr>
          <p:nvPr>
            <p:ph type="ctrTitle"/>
          </p:nvPr>
        </p:nvSpPr>
        <p:spPr>
          <a:xfrm>
            <a:off x="685800" y="1597819"/>
            <a:ext cx="7772400" cy="110251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15"/>
          <p:cNvSpPr txBox="1">
            <a:spLocks noGrp="1"/>
          </p:cNvSpPr>
          <p:nvPr>
            <p:ph type="subTitle" idx="1"/>
          </p:nvPr>
        </p:nvSpPr>
        <p:spPr>
          <a:xfrm>
            <a:off x="1371600" y="2914650"/>
            <a:ext cx="6400800" cy="131445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70" name="Google Shape;70;p15"/>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5"/>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5"/>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722313" y="3305175"/>
            <a:ext cx="7772400" cy="1021556"/>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16"/>
          <p:cNvSpPr txBox="1">
            <a:spLocks noGrp="1"/>
          </p:cNvSpPr>
          <p:nvPr>
            <p:ph type="body" idx="1"/>
          </p:nvPr>
        </p:nvSpPr>
        <p:spPr>
          <a:xfrm>
            <a:off x="722313" y="2180035"/>
            <a:ext cx="7772400" cy="1125140"/>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76" name="Google Shape;76;p16"/>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6"/>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6"/>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9"/>
        <p:cNvGrpSpPr/>
        <p:nvPr/>
      </p:nvGrpSpPr>
      <p:grpSpPr>
        <a:xfrm>
          <a:off x="0" y="0"/>
          <a:ext cx="0" cy="0"/>
          <a:chOff x="0" y="0"/>
          <a:chExt cx="0" cy="0"/>
        </a:xfrm>
      </p:grpSpPr>
      <p:sp>
        <p:nvSpPr>
          <p:cNvPr id="80" name="Google Shape;80;p17"/>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7"/>
          <p:cNvSpPr txBox="1">
            <a:spLocks noGrp="1"/>
          </p:cNvSpPr>
          <p:nvPr>
            <p:ph type="body" idx="1"/>
          </p:nvPr>
        </p:nvSpPr>
        <p:spPr>
          <a:xfrm>
            <a:off x="457200" y="1200150"/>
            <a:ext cx="4038600" cy="3394472"/>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82" name="Google Shape;82;p17"/>
          <p:cNvSpPr txBox="1">
            <a:spLocks noGrp="1"/>
          </p:cNvSpPr>
          <p:nvPr>
            <p:ph type="body" idx="2"/>
          </p:nvPr>
        </p:nvSpPr>
        <p:spPr>
          <a:xfrm>
            <a:off x="4648200" y="1200150"/>
            <a:ext cx="4038600" cy="3394472"/>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83" name="Google Shape;83;p17"/>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7"/>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7"/>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6"/>
        <p:cNvGrpSpPr/>
        <p:nvPr/>
      </p:nvGrpSpPr>
      <p:grpSpPr>
        <a:xfrm>
          <a:off x="0" y="0"/>
          <a:ext cx="0" cy="0"/>
          <a:chOff x="0" y="0"/>
          <a:chExt cx="0" cy="0"/>
        </a:xfrm>
      </p:grpSpPr>
      <p:sp>
        <p:nvSpPr>
          <p:cNvPr id="87" name="Google Shape;87;p18"/>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8" name="Google Shape;88;p18"/>
          <p:cNvSpPr txBox="1">
            <a:spLocks noGrp="1"/>
          </p:cNvSpPr>
          <p:nvPr>
            <p:ph type="body" idx="1"/>
          </p:nvPr>
        </p:nvSpPr>
        <p:spPr>
          <a:xfrm>
            <a:off x="457200" y="1151335"/>
            <a:ext cx="4040188" cy="47982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89" name="Google Shape;89;p18"/>
          <p:cNvSpPr txBox="1">
            <a:spLocks noGrp="1"/>
          </p:cNvSpPr>
          <p:nvPr>
            <p:ph type="body" idx="2"/>
          </p:nvPr>
        </p:nvSpPr>
        <p:spPr>
          <a:xfrm>
            <a:off x="457200" y="1631156"/>
            <a:ext cx="4040188" cy="2963466"/>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90" name="Google Shape;90;p18"/>
          <p:cNvSpPr txBox="1">
            <a:spLocks noGrp="1"/>
          </p:cNvSpPr>
          <p:nvPr>
            <p:ph type="body" idx="3"/>
          </p:nvPr>
        </p:nvSpPr>
        <p:spPr>
          <a:xfrm>
            <a:off x="4645025" y="1151335"/>
            <a:ext cx="4041775" cy="47982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91" name="Google Shape;91;p18"/>
          <p:cNvSpPr txBox="1">
            <a:spLocks noGrp="1"/>
          </p:cNvSpPr>
          <p:nvPr>
            <p:ph type="body" idx="4"/>
          </p:nvPr>
        </p:nvSpPr>
        <p:spPr>
          <a:xfrm>
            <a:off x="4645025" y="1631156"/>
            <a:ext cx="4041775" cy="2963466"/>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92" name="Google Shape;92;p18"/>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18"/>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8"/>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5"/>
        <p:cNvGrpSpPr/>
        <p:nvPr/>
      </p:nvGrpSpPr>
      <p:grpSpPr>
        <a:xfrm>
          <a:off x="0" y="0"/>
          <a:ext cx="0" cy="0"/>
          <a:chOff x="0" y="0"/>
          <a:chExt cx="0" cy="0"/>
        </a:xfrm>
      </p:grpSpPr>
      <p:sp>
        <p:nvSpPr>
          <p:cNvPr id="96" name="Google Shape;96;p19"/>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7" name="Google Shape;97;p19"/>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19"/>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19"/>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0"/>
        <p:cNvGrpSpPr/>
        <p:nvPr/>
      </p:nvGrpSpPr>
      <p:grpSpPr>
        <a:xfrm>
          <a:off x="0" y="0"/>
          <a:ext cx="0" cy="0"/>
          <a:chOff x="0" y="0"/>
          <a:chExt cx="0" cy="0"/>
        </a:xfrm>
      </p:grpSpPr>
      <p:sp>
        <p:nvSpPr>
          <p:cNvPr id="101" name="Google Shape;101;p20"/>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20"/>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20"/>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04"/>
        <p:cNvGrpSpPr/>
        <p:nvPr/>
      </p:nvGrpSpPr>
      <p:grpSpPr>
        <a:xfrm>
          <a:off x="0" y="0"/>
          <a:ext cx="0" cy="0"/>
          <a:chOff x="0" y="0"/>
          <a:chExt cx="0" cy="0"/>
        </a:xfrm>
      </p:grpSpPr>
      <p:sp>
        <p:nvSpPr>
          <p:cNvPr id="105" name="Google Shape;105;p21"/>
          <p:cNvSpPr txBox="1">
            <a:spLocks noGrp="1"/>
          </p:cNvSpPr>
          <p:nvPr>
            <p:ph type="title"/>
          </p:nvPr>
        </p:nvSpPr>
        <p:spPr>
          <a:xfrm>
            <a:off x="457200" y="204788"/>
            <a:ext cx="3008313" cy="8715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 name="Google Shape;106;p21"/>
          <p:cNvSpPr txBox="1">
            <a:spLocks noGrp="1"/>
          </p:cNvSpPr>
          <p:nvPr>
            <p:ph type="body" idx="1"/>
          </p:nvPr>
        </p:nvSpPr>
        <p:spPr>
          <a:xfrm>
            <a:off x="3575050" y="204788"/>
            <a:ext cx="5111750" cy="4389835"/>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107" name="Google Shape;107;p21"/>
          <p:cNvSpPr txBox="1">
            <a:spLocks noGrp="1"/>
          </p:cNvSpPr>
          <p:nvPr>
            <p:ph type="body" idx="2"/>
          </p:nvPr>
        </p:nvSpPr>
        <p:spPr>
          <a:xfrm>
            <a:off x="457200" y="1076325"/>
            <a:ext cx="3008313" cy="3518297"/>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08" name="Google Shape;108;p21"/>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21"/>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21"/>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11"/>
        <p:cNvGrpSpPr/>
        <p:nvPr/>
      </p:nvGrpSpPr>
      <p:grpSpPr>
        <a:xfrm>
          <a:off x="0" y="0"/>
          <a:ext cx="0" cy="0"/>
          <a:chOff x="0" y="0"/>
          <a:chExt cx="0" cy="0"/>
        </a:xfrm>
      </p:grpSpPr>
      <p:sp>
        <p:nvSpPr>
          <p:cNvPr id="112" name="Google Shape;112;p22"/>
          <p:cNvSpPr txBox="1">
            <a:spLocks noGrp="1"/>
          </p:cNvSpPr>
          <p:nvPr>
            <p:ph type="title"/>
          </p:nvPr>
        </p:nvSpPr>
        <p:spPr>
          <a:xfrm>
            <a:off x="1792288" y="3600450"/>
            <a:ext cx="5486400" cy="425054"/>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3" name="Google Shape;113;p22"/>
          <p:cNvSpPr>
            <a:spLocks noGrp="1"/>
          </p:cNvSpPr>
          <p:nvPr>
            <p:ph type="pic" idx="2"/>
          </p:nvPr>
        </p:nvSpPr>
        <p:spPr>
          <a:xfrm>
            <a:off x="1792288" y="459581"/>
            <a:ext cx="5486400" cy="3086100"/>
          </a:xfrm>
          <a:prstGeom prst="rect">
            <a:avLst/>
          </a:prstGeom>
          <a:noFill/>
          <a:ln>
            <a:noFill/>
          </a:ln>
        </p:spPr>
      </p:sp>
      <p:sp>
        <p:nvSpPr>
          <p:cNvPr id="114" name="Google Shape;114;p22"/>
          <p:cNvSpPr txBox="1">
            <a:spLocks noGrp="1"/>
          </p:cNvSpPr>
          <p:nvPr>
            <p:ph type="body" idx="1"/>
          </p:nvPr>
        </p:nvSpPr>
        <p:spPr>
          <a:xfrm>
            <a:off x="1792288" y="4025503"/>
            <a:ext cx="5486400" cy="603647"/>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15" name="Google Shape;115;p22"/>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22"/>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22"/>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8"/>
        <p:cNvGrpSpPr/>
        <p:nvPr/>
      </p:nvGrpSpPr>
      <p:grpSpPr>
        <a:xfrm>
          <a:off x="0" y="0"/>
          <a:ext cx="0" cy="0"/>
          <a:chOff x="0" y="0"/>
          <a:chExt cx="0" cy="0"/>
        </a:xfrm>
      </p:grpSpPr>
      <p:sp>
        <p:nvSpPr>
          <p:cNvPr id="119" name="Google Shape;119;p23"/>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0" name="Google Shape;120;p23"/>
          <p:cNvSpPr txBox="1">
            <a:spLocks noGrp="1"/>
          </p:cNvSpPr>
          <p:nvPr>
            <p:ph type="body" idx="1"/>
          </p:nvPr>
        </p:nvSpPr>
        <p:spPr>
          <a:xfrm rot="5400000">
            <a:off x="2874764" y="-1217414"/>
            <a:ext cx="3394472"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21" name="Google Shape;121;p23"/>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23"/>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3" name="Google Shape;123;p23"/>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24"/>
        <p:cNvGrpSpPr/>
        <p:nvPr/>
      </p:nvGrpSpPr>
      <p:grpSpPr>
        <a:xfrm>
          <a:off x="0" y="0"/>
          <a:ext cx="0" cy="0"/>
          <a:chOff x="0" y="0"/>
          <a:chExt cx="0" cy="0"/>
        </a:xfrm>
      </p:grpSpPr>
      <p:sp>
        <p:nvSpPr>
          <p:cNvPr id="125" name="Google Shape;125;p24"/>
          <p:cNvSpPr txBox="1">
            <a:spLocks noGrp="1"/>
          </p:cNvSpPr>
          <p:nvPr>
            <p:ph type="title"/>
          </p:nvPr>
        </p:nvSpPr>
        <p:spPr>
          <a:xfrm rot="5400000">
            <a:off x="5463778" y="1371600"/>
            <a:ext cx="4388644"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6" name="Google Shape;126;p24"/>
          <p:cNvSpPr txBox="1">
            <a:spLocks noGrp="1"/>
          </p:cNvSpPr>
          <p:nvPr>
            <p:ph type="body" idx="1"/>
          </p:nvPr>
        </p:nvSpPr>
        <p:spPr>
          <a:xfrm rot="5400000">
            <a:off x="1272778" y="-609600"/>
            <a:ext cx="4388644"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27" name="Google Shape;127;p24"/>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24"/>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24"/>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3" name="Google Shape;23;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5" name="Google Shape;35;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5"/>
        <p:cNvGrpSpPr/>
        <p:nvPr/>
      </p:nvGrpSpPr>
      <p:grpSpPr>
        <a:xfrm>
          <a:off x="0" y="0"/>
          <a:ext cx="0" cy="0"/>
          <a:chOff x="0" y="0"/>
          <a:chExt cx="0" cy="0"/>
        </a:xfrm>
      </p:grpSpPr>
      <p:sp>
        <p:nvSpPr>
          <p:cNvPr id="56" name="Google Shape;56;p13"/>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7" name="Google Shape;57;p13"/>
          <p:cNvSpPr txBox="1">
            <a:spLocks noGrp="1"/>
          </p:cNvSpPr>
          <p:nvPr>
            <p:ph type="body" idx="1"/>
          </p:nvPr>
        </p:nvSpPr>
        <p:spPr>
          <a:xfrm>
            <a:off x="457200" y="1200150"/>
            <a:ext cx="8229600" cy="3394472"/>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8" name="Google Shape;58;p13"/>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9" name="Google Shape;59;p13"/>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0" name="Google Shape;60;p13"/>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3.jp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image" Target="../media/image4.jpg"/><Relationship Id="rId5" Type="http://schemas.openxmlformats.org/officeDocument/2006/relationships/hyperlink" Target="http://drive.google.com/file/d/1OPVyzjAvh8pqAPgJj07kBSHbd06Hf5yZ/view"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pic>
        <p:nvPicPr>
          <p:cNvPr id="134" name="Google Shape;134;p25"/>
          <p:cNvPicPr preferRelativeResize="0"/>
          <p:nvPr/>
        </p:nvPicPr>
        <p:blipFill rotWithShape="1">
          <a:blip r:embed="rId3">
            <a:alphaModFix/>
          </a:blip>
          <a:srcRect r="39120"/>
          <a:stretch/>
        </p:blipFill>
        <p:spPr>
          <a:xfrm>
            <a:off x="357325" y="342900"/>
            <a:ext cx="3966275" cy="4457700"/>
          </a:xfrm>
          <a:prstGeom prst="rect">
            <a:avLst/>
          </a:prstGeom>
          <a:noFill/>
          <a:ln>
            <a:noFill/>
          </a:ln>
        </p:spPr>
      </p:pic>
      <p:pic>
        <p:nvPicPr>
          <p:cNvPr id="135" name="Google Shape;135;p25"/>
          <p:cNvPicPr preferRelativeResize="0"/>
          <p:nvPr/>
        </p:nvPicPr>
        <p:blipFill rotWithShape="1">
          <a:blip r:embed="rId3">
            <a:alphaModFix/>
          </a:blip>
          <a:srcRect/>
          <a:stretch/>
        </p:blipFill>
        <p:spPr>
          <a:xfrm>
            <a:off x="2628900" y="342900"/>
            <a:ext cx="6515100" cy="4457700"/>
          </a:xfrm>
          <a:prstGeom prst="rect">
            <a:avLst/>
          </a:prstGeom>
          <a:noFill/>
          <a:ln>
            <a:noFill/>
          </a:ln>
        </p:spPr>
      </p:pic>
      <p:sp>
        <p:nvSpPr>
          <p:cNvPr id="136" name="Google Shape;136;p25"/>
          <p:cNvSpPr txBox="1"/>
          <p:nvPr/>
        </p:nvSpPr>
        <p:spPr>
          <a:xfrm>
            <a:off x="633450" y="632925"/>
            <a:ext cx="7790100" cy="10158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3000" b="1">
                <a:solidFill>
                  <a:srgbClr val="F2F2F2"/>
                </a:solidFill>
                <a:latin typeface="Calibri"/>
                <a:ea typeface="Calibri"/>
                <a:cs typeface="Calibri"/>
                <a:sym typeface="Calibri"/>
              </a:rPr>
              <a:t>CHANGE UP Project: How the Pandemic Affected the Health of Gen-Z</a:t>
            </a:r>
            <a:endParaRPr sz="600" b="1"/>
          </a:p>
        </p:txBody>
      </p:sp>
      <p:sp>
        <p:nvSpPr>
          <p:cNvPr id="137" name="Google Shape;137;p25"/>
          <p:cNvSpPr txBox="1"/>
          <p:nvPr/>
        </p:nvSpPr>
        <p:spPr>
          <a:xfrm>
            <a:off x="1230900" y="3330650"/>
            <a:ext cx="6682200" cy="1062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2100">
                <a:solidFill>
                  <a:srgbClr val="F2F2F2"/>
                </a:solidFill>
                <a:latin typeface="Calibri"/>
                <a:ea typeface="Calibri"/>
                <a:cs typeface="Calibri"/>
                <a:sym typeface="Calibri"/>
              </a:rPr>
              <a:t>Authors: Katherine Motley, Chloe Okimura, Cam Wilder, Tiffany Wu, &amp; Jasmine Yee</a:t>
            </a:r>
            <a:endParaRPr sz="2100">
              <a:solidFill>
                <a:srgbClr val="F2F2F2"/>
              </a:solidFill>
              <a:latin typeface="Calibri"/>
              <a:ea typeface="Calibri"/>
              <a:cs typeface="Calibri"/>
              <a:sym typeface="Calibri"/>
            </a:endParaRPr>
          </a:p>
          <a:p>
            <a:pPr marL="0" marR="0" lvl="0" indent="0" algn="ctr" rtl="0">
              <a:spcBef>
                <a:spcPts val="0"/>
              </a:spcBef>
              <a:spcAft>
                <a:spcPts val="0"/>
              </a:spcAft>
              <a:buNone/>
            </a:pPr>
            <a:r>
              <a:rPr lang="en-GB" sz="2100">
                <a:solidFill>
                  <a:srgbClr val="F2F2F2"/>
                </a:solidFill>
                <a:latin typeface="Calibri"/>
                <a:ea typeface="Calibri"/>
                <a:cs typeface="Calibri"/>
                <a:sym typeface="Calibri"/>
              </a:rPr>
              <a:t>Faculty Mentor: Dr. Andrew Lafrenz</a:t>
            </a:r>
            <a:endParaRPr sz="2100">
              <a:solidFill>
                <a:srgbClr val="F2F2F2"/>
              </a:solidFill>
              <a:latin typeface="Calibri"/>
              <a:ea typeface="Calibri"/>
              <a:cs typeface="Calibri"/>
              <a:sym typeface="Calibri"/>
            </a:endParaRPr>
          </a:p>
        </p:txBody>
      </p:sp>
      <p:sp>
        <p:nvSpPr>
          <p:cNvPr id="138" name="Google Shape;138;p25"/>
          <p:cNvSpPr txBox="1"/>
          <p:nvPr/>
        </p:nvSpPr>
        <p:spPr>
          <a:xfrm>
            <a:off x="1470301" y="1648725"/>
            <a:ext cx="6116400" cy="4155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2100" i="1">
                <a:solidFill>
                  <a:srgbClr val="F2F2F2"/>
                </a:solidFill>
                <a:latin typeface="Calibri"/>
                <a:ea typeface="Calibri"/>
                <a:cs typeface="Calibri"/>
                <a:sym typeface="Calibri"/>
              </a:rPr>
              <a:t>University of Portland Public Health Lab</a:t>
            </a:r>
            <a:endParaRPr sz="1100" i="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pic>
        <p:nvPicPr>
          <p:cNvPr id="222" name="Google Shape;222;p34"/>
          <p:cNvPicPr preferRelativeResize="0"/>
          <p:nvPr/>
        </p:nvPicPr>
        <p:blipFill rotWithShape="1">
          <a:blip r:embed="rId3">
            <a:alphaModFix/>
          </a:blip>
          <a:srcRect/>
          <a:stretch/>
        </p:blipFill>
        <p:spPr>
          <a:xfrm>
            <a:off x="2886958" y="342900"/>
            <a:ext cx="5922466" cy="4441850"/>
          </a:xfrm>
          <a:prstGeom prst="rect">
            <a:avLst/>
          </a:prstGeom>
          <a:noFill/>
          <a:ln>
            <a:noFill/>
          </a:ln>
        </p:spPr>
      </p:pic>
      <p:pic>
        <p:nvPicPr>
          <p:cNvPr id="223" name="Google Shape;223;p34"/>
          <p:cNvPicPr preferRelativeResize="0"/>
          <p:nvPr/>
        </p:nvPicPr>
        <p:blipFill rotWithShape="1">
          <a:blip r:embed="rId4">
            <a:alphaModFix/>
          </a:blip>
          <a:srcRect r="39120"/>
          <a:stretch/>
        </p:blipFill>
        <p:spPr>
          <a:xfrm>
            <a:off x="357325" y="342900"/>
            <a:ext cx="3966275" cy="4441850"/>
          </a:xfrm>
          <a:prstGeom prst="rect">
            <a:avLst/>
          </a:prstGeom>
          <a:noFill/>
          <a:ln>
            <a:noFill/>
          </a:ln>
        </p:spPr>
      </p:pic>
      <p:sp>
        <p:nvSpPr>
          <p:cNvPr id="224" name="Google Shape;224;p34"/>
          <p:cNvSpPr txBox="1">
            <a:spLocks noGrp="1"/>
          </p:cNvSpPr>
          <p:nvPr>
            <p:ph type="title"/>
          </p:nvPr>
        </p:nvSpPr>
        <p:spPr>
          <a:xfrm>
            <a:off x="311700" y="579575"/>
            <a:ext cx="8520600" cy="572700"/>
          </a:xfrm>
          <a:prstGeom prst="rect">
            <a:avLst/>
          </a:prstGeom>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GB">
                <a:solidFill>
                  <a:schemeClr val="lt1"/>
                </a:solidFill>
              </a:rPr>
              <a:t>Discussion</a:t>
            </a:r>
            <a:endParaRPr>
              <a:solidFill>
                <a:schemeClr val="lt1"/>
              </a:solidFill>
            </a:endParaRPr>
          </a:p>
        </p:txBody>
      </p:sp>
      <p:sp>
        <p:nvSpPr>
          <p:cNvPr id="225" name="Google Shape;225;p34"/>
          <p:cNvSpPr txBox="1">
            <a:spLocks noGrp="1"/>
          </p:cNvSpPr>
          <p:nvPr>
            <p:ph type="body" idx="1"/>
          </p:nvPr>
        </p:nvSpPr>
        <p:spPr>
          <a:xfrm>
            <a:off x="616350" y="1266325"/>
            <a:ext cx="7911300" cy="3416400"/>
          </a:xfrm>
          <a:prstGeom prst="rect">
            <a:avLst/>
          </a:prstGeom>
        </p:spPr>
        <p:txBody>
          <a:bodyPr spcFirstLastPara="1" wrap="square" lIns="91425" tIns="45700" rIns="91425" bIns="45700" anchor="t" anchorCtr="0">
            <a:normAutofit/>
          </a:bodyPr>
          <a:lstStyle/>
          <a:p>
            <a:pPr marL="457200" lvl="0" indent="-400050" algn="l" rtl="0">
              <a:lnSpc>
                <a:spcPct val="90000"/>
              </a:lnSpc>
              <a:spcBef>
                <a:spcPts val="360"/>
              </a:spcBef>
              <a:spcAft>
                <a:spcPts val="0"/>
              </a:spcAft>
              <a:buClr>
                <a:schemeClr val="lt1"/>
              </a:buClr>
              <a:buSzPts val="2700"/>
              <a:buChar char="•"/>
            </a:pPr>
            <a:r>
              <a:rPr lang="en-GB" sz="2700">
                <a:solidFill>
                  <a:schemeClr val="lt1"/>
                </a:solidFill>
              </a:rPr>
              <a:t>This unique study sheds light on the complex relationships between significant mediators and different dimensions of health</a:t>
            </a:r>
            <a:endParaRPr sz="2700">
              <a:solidFill>
                <a:schemeClr val="lt1"/>
              </a:solidFill>
            </a:endParaRPr>
          </a:p>
          <a:p>
            <a:pPr marL="457200" lvl="0" indent="-400050" algn="l" rtl="0">
              <a:lnSpc>
                <a:spcPct val="90000"/>
              </a:lnSpc>
              <a:spcBef>
                <a:spcPts val="0"/>
              </a:spcBef>
              <a:spcAft>
                <a:spcPts val="0"/>
              </a:spcAft>
              <a:buClr>
                <a:schemeClr val="lt1"/>
              </a:buClr>
              <a:buSzPts val="2700"/>
              <a:buChar char="•"/>
            </a:pPr>
            <a:r>
              <a:rPr lang="en-GB" sz="2700">
                <a:solidFill>
                  <a:schemeClr val="lt1"/>
                </a:solidFill>
              </a:rPr>
              <a:t>These findings provide valuable data that can inform clinical practice, health policy, and public health interventions</a:t>
            </a:r>
            <a:endParaRPr sz="2700">
              <a:solidFill>
                <a:schemeClr val="lt1"/>
              </a:solidFill>
            </a:endParaRPr>
          </a:p>
          <a:p>
            <a:pPr marL="0" lvl="0" indent="0" algn="l" rtl="0">
              <a:lnSpc>
                <a:spcPct val="90000"/>
              </a:lnSpc>
              <a:spcBef>
                <a:spcPts val="360"/>
              </a:spcBef>
              <a:spcAft>
                <a:spcPts val="0"/>
              </a:spcAft>
              <a:buNone/>
            </a:pPr>
            <a:endParaRPr sz="2700">
              <a:solidFill>
                <a:schemeClr val="l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pic>
        <p:nvPicPr>
          <p:cNvPr id="230" name="Google Shape;230;p35"/>
          <p:cNvPicPr preferRelativeResize="0"/>
          <p:nvPr/>
        </p:nvPicPr>
        <p:blipFill rotWithShape="1">
          <a:blip r:embed="rId3">
            <a:alphaModFix/>
          </a:blip>
          <a:srcRect/>
          <a:stretch/>
        </p:blipFill>
        <p:spPr>
          <a:xfrm>
            <a:off x="2886958" y="342900"/>
            <a:ext cx="5922466" cy="4441850"/>
          </a:xfrm>
          <a:prstGeom prst="rect">
            <a:avLst/>
          </a:prstGeom>
          <a:noFill/>
          <a:ln>
            <a:noFill/>
          </a:ln>
        </p:spPr>
      </p:pic>
      <p:pic>
        <p:nvPicPr>
          <p:cNvPr id="231" name="Google Shape;231;p35"/>
          <p:cNvPicPr preferRelativeResize="0"/>
          <p:nvPr/>
        </p:nvPicPr>
        <p:blipFill rotWithShape="1">
          <a:blip r:embed="rId4">
            <a:alphaModFix/>
          </a:blip>
          <a:srcRect r="39120"/>
          <a:stretch/>
        </p:blipFill>
        <p:spPr>
          <a:xfrm>
            <a:off x="357325" y="342900"/>
            <a:ext cx="3966275" cy="4441850"/>
          </a:xfrm>
          <a:prstGeom prst="rect">
            <a:avLst/>
          </a:prstGeom>
          <a:noFill/>
          <a:ln>
            <a:noFill/>
          </a:ln>
        </p:spPr>
      </p:pic>
      <p:sp>
        <p:nvSpPr>
          <p:cNvPr id="232" name="Google Shape;232;p35"/>
          <p:cNvSpPr txBox="1">
            <a:spLocks noGrp="1"/>
          </p:cNvSpPr>
          <p:nvPr>
            <p:ph type="title"/>
          </p:nvPr>
        </p:nvSpPr>
        <p:spPr>
          <a:xfrm>
            <a:off x="311700" y="579575"/>
            <a:ext cx="8520600" cy="572700"/>
          </a:xfrm>
          <a:prstGeom prst="rect">
            <a:avLst/>
          </a:prstGeom>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GB">
                <a:solidFill>
                  <a:schemeClr val="lt1"/>
                </a:solidFill>
              </a:rPr>
              <a:t>Conclusion</a:t>
            </a:r>
            <a:endParaRPr>
              <a:solidFill>
                <a:schemeClr val="lt1"/>
              </a:solidFill>
            </a:endParaRPr>
          </a:p>
        </p:txBody>
      </p:sp>
      <p:sp>
        <p:nvSpPr>
          <p:cNvPr id="233" name="Google Shape;233;p35"/>
          <p:cNvSpPr txBox="1">
            <a:spLocks noGrp="1"/>
          </p:cNvSpPr>
          <p:nvPr>
            <p:ph type="body" idx="1"/>
          </p:nvPr>
        </p:nvSpPr>
        <p:spPr>
          <a:xfrm>
            <a:off x="616350" y="1266325"/>
            <a:ext cx="7911300" cy="3416400"/>
          </a:xfrm>
          <a:prstGeom prst="rect">
            <a:avLst/>
          </a:prstGeom>
        </p:spPr>
        <p:txBody>
          <a:bodyPr spcFirstLastPara="1" wrap="square" lIns="91425" tIns="45700" rIns="91425" bIns="45700" anchor="t" anchorCtr="0">
            <a:normAutofit/>
          </a:bodyPr>
          <a:lstStyle/>
          <a:p>
            <a:pPr marL="457200" lvl="0" indent="-400050" algn="l" rtl="0">
              <a:lnSpc>
                <a:spcPct val="90000"/>
              </a:lnSpc>
              <a:spcBef>
                <a:spcPts val="360"/>
              </a:spcBef>
              <a:spcAft>
                <a:spcPts val="0"/>
              </a:spcAft>
              <a:buClr>
                <a:schemeClr val="lt1"/>
              </a:buClr>
              <a:buSzPts val="2700"/>
              <a:buChar char="•"/>
            </a:pPr>
            <a:r>
              <a:rPr lang="en-GB" sz="2700">
                <a:solidFill>
                  <a:schemeClr val="lt1"/>
                </a:solidFill>
              </a:rPr>
              <a:t>Explored the impact of COVID-19 on the physical, mental, and social health of Gen-Z</a:t>
            </a:r>
            <a:endParaRPr sz="2700">
              <a:solidFill>
                <a:schemeClr val="lt1"/>
              </a:solidFill>
            </a:endParaRPr>
          </a:p>
          <a:p>
            <a:pPr marL="457200" lvl="0" indent="-400050" algn="l" rtl="0">
              <a:lnSpc>
                <a:spcPct val="90000"/>
              </a:lnSpc>
              <a:spcBef>
                <a:spcPts val="0"/>
              </a:spcBef>
              <a:spcAft>
                <a:spcPts val="0"/>
              </a:spcAft>
              <a:buClr>
                <a:schemeClr val="lt1"/>
              </a:buClr>
              <a:buSzPts val="2700"/>
              <a:buChar char="•"/>
            </a:pPr>
            <a:r>
              <a:rPr lang="en-GB" sz="2700">
                <a:solidFill>
                  <a:schemeClr val="lt1"/>
                </a:solidFill>
              </a:rPr>
              <a:t>Some limitations</a:t>
            </a:r>
            <a:endParaRPr sz="2700">
              <a:solidFill>
                <a:schemeClr val="lt1"/>
              </a:solidFill>
              <a:highlight>
                <a:schemeClr val="accent5"/>
              </a:highlight>
            </a:endParaRPr>
          </a:p>
          <a:p>
            <a:pPr marL="457200" lvl="0" indent="-400050" algn="l" rtl="0">
              <a:lnSpc>
                <a:spcPct val="90000"/>
              </a:lnSpc>
              <a:spcBef>
                <a:spcPts val="0"/>
              </a:spcBef>
              <a:spcAft>
                <a:spcPts val="0"/>
              </a:spcAft>
              <a:buClr>
                <a:schemeClr val="lt1"/>
              </a:buClr>
              <a:buSzPts val="2700"/>
              <a:buChar char="•"/>
            </a:pPr>
            <a:r>
              <a:rPr lang="en-GB" sz="2700">
                <a:solidFill>
                  <a:schemeClr val="lt1"/>
                </a:solidFill>
              </a:rPr>
              <a:t>Future research should focus on the development of evidence-based interventions.</a:t>
            </a:r>
            <a:endParaRPr sz="2700">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pic>
        <p:nvPicPr>
          <p:cNvPr id="143" name="Google Shape;143;p26"/>
          <p:cNvPicPr preferRelativeResize="0"/>
          <p:nvPr/>
        </p:nvPicPr>
        <p:blipFill rotWithShape="1">
          <a:blip r:embed="rId3">
            <a:alphaModFix/>
          </a:blip>
          <a:srcRect/>
          <a:stretch/>
        </p:blipFill>
        <p:spPr>
          <a:xfrm>
            <a:off x="2886958" y="342900"/>
            <a:ext cx="5922466" cy="4441850"/>
          </a:xfrm>
          <a:prstGeom prst="rect">
            <a:avLst/>
          </a:prstGeom>
          <a:noFill/>
          <a:ln>
            <a:noFill/>
          </a:ln>
        </p:spPr>
      </p:pic>
      <p:pic>
        <p:nvPicPr>
          <p:cNvPr id="144" name="Google Shape;144;p26"/>
          <p:cNvPicPr preferRelativeResize="0"/>
          <p:nvPr/>
        </p:nvPicPr>
        <p:blipFill rotWithShape="1">
          <a:blip r:embed="rId4">
            <a:alphaModFix/>
          </a:blip>
          <a:srcRect r="39120"/>
          <a:stretch/>
        </p:blipFill>
        <p:spPr>
          <a:xfrm>
            <a:off x="357325" y="342900"/>
            <a:ext cx="3966275" cy="4441850"/>
          </a:xfrm>
          <a:prstGeom prst="rect">
            <a:avLst/>
          </a:prstGeom>
          <a:noFill/>
          <a:ln>
            <a:noFill/>
          </a:ln>
        </p:spPr>
      </p:pic>
      <p:sp>
        <p:nvSpPr>
          <p:cNvPr id="145" name="Google Shape;145;p26"/>
          <p:cNvSpPr txBox="1">
            <a:spLocks noGrp="1"/>
          </p:cNvSpPr>
          <p:nvPr>
            <p:ph type="title"/>
          </p:nvPr>
        </p:nvSpPr>
        <p:spPr>
          <a:xfrm>
            <a:off x="311700" y="579575"/>
            <a:ext cx="8520600" cy="572700"/>
          </a:xfrm>
          <a:prstGeom prst="rect">
            <a:avLst/>
          </a:prstGeom>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GB">
                <a:solidFill>
                  <a:schemeClr val="lt1"/>
                </a:solidFill>
              </a:rPr>
              <a:t>Introduction &amp; Background</a:t>
            </a:r>
            <a:endParaRPr>
              <a:solidFill>
                <a:schemeClr val="lt1"/>
              </a:solidFill>
            </a:endParaRPr>
          </a:p>
        </p:txBody>
      </p:sp>
      <p:sp>
        <p:nvSpPr>
          <p:cNvPr id="146" name="Google Shape;146;p26"/>
          <p:cNvSpPr txBox="1">
            <a:spLocks noGrp="1"/>
          </p:cNvSpPr>
          <p:nvPr>
            <p:ph type="body" idx="1"/>
          </p:nvPr>
        </p:nvSpPr>
        <p:spPr>
          <a:xfrm>
            <a:off x="616350" y="1266325"/>
            <a:ext cx="7911300" cy="3416400"/>
          </a:xfrm>
          <a:prstGeom prst="rect">
            <a:avLst/>
          </a:prstGeom>
        </p:spPr>
        <p:txBody>
          <a:bodyPr spcFirstLastPara="1" wrap="square" lIns="91425" tIns="45700" rIns="91425" bIns="45700" anchor="t" anchorCtr="0">
            <a:normAutofit/>
          </a:bodyPr>
          <a:lstStyle/>
          <a:p>
            <a:pPr marL="0" lvl="0" indent="0" algn="ctr" rtl="0">
              <a:lnSpc>
                <a:spcPct val="90000"/>
              </a:lnSpc>
              <a:spcBef>
                <a:spcPts val="360"/>
              </a:spcBef>
              <a:spcAft>
                <a:spcPts val="0"/>
              </a:spcAft>
              <a:buNone/>
            </a:pPr>
            <a:r>
              <a:rPr lang="en-GB" sz="2306">
                <a:solidFill>
                  <a:schemeClr val="lt1"/>
                </a:solidFill>
              </a:rPr>
              <a:t>The CHANGE UP Project is a hybrid retrospective study investigating the physical, mental, and social impact of the COVID-19 pandemic on Generation Z.</a:t>
            </a:r>
            <a:endParaRPr sz="2306">
              <a:solidFill>
                <a:schemeClr val="lt1"/>
              </a:solidFill>
            </a:endParaRPr>
          </a:p>
          <a:p>
            <a:pPr marL="0" lvl="0" indent="0" algn="ctr" rtl="0">
              <a:lnSpc>
                <a:spcPct val="90000"/>
              </a:lnSpc>
              <a:spcBef>
                <a:spcPts val="360"/>
              </a:spcBef>
              <a:spcAft>
                <a:spcPts val="0"/>
              </a:spcAft>
              <a:buNone/>
            </a:pPr>
            <a:endParaRPr sz="2306">
              <a:solidFill>
                <a:schemeClr val="lt1"/>
              </a:solidFill>
            </a:endParaRPr>
          </a:p>
          <a:p>
            <a:pPr marL="0" lvl="0" indent="0" algn="ctr" rtl="0">
              <a:lnSpc>
                <a:spcPct val="90000"/>
              </a:lnSpc>
              <a:spcBef>
                <a:spcPts val="360"/>
              </a:spcBef>
              <a:spcAft>
                <a:spcPts val="0"/>
              </a:spcAft>
              <a:buNone/>
            </a:pPr>
            <a:r>
              <a:rPr lang="en-GB" sz="2306">
                <a:solidFill>
                  <a:schemeClr val="lt1"/>
                </a:solidFill>
              </a:rPr>
              <a:t>This study sought to understand not only the health of Generation Z </a:t>
            </a:r>
            <a:r>
              <a:rPr lang="en-GB" sz="2306" b="1">
                <a:solidFill>
                  <a:schemeClr val="lt1"/>
                </a:solidFill>
              </a:rPr>
              <a:t>during</a:t>
            </a:r>
            <a:r>
              <a:rPr lang="en-GB" sz="2306">
                <a:solidFill>
                  <a:schemeClr val="lt1"/>
                </a:solidFill>
              </a:rPr>
              <a:t> the pandemic, but also the overall trajectories of those health outcomes based on specific mediating factors.</a:t>
            </a:r>
            <a:endParaRPr sz="2200">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pic>
        <p:nvPicPr>
          <p:cNvPr id="151" name="Google Shape;151;p27"/>
          <p:cNvPicPr preferRelativeResize="0"/>
          <p:nvPr/>
        </p:nvPicPr>
        <p:blipFill rotWithShape="1">
          <a:blip r:embed="rId3">
            <a:alphaModFix/>
          </a:blip>
          <a:srcRect/>
          <a:stretch/>
        </p:blipFill>
        <p:spPr>
          <a:xfrm>
            <a:off x="2886958" y="342900"/>
            <a:ext cx="5922466" cy="4441850"/>
          </a:xfrm>
          <a:prstGeom prst="rect">
            <a:avLst/>
          </a:prstGeom>
          <a:noFill/>
          <a:ln>
            <a:noFill/>
          </a:ln>
        </p:spPr>
      </p:pic>
      <p:pic>
        <p:nvPicPr>
          <p:cNvPr id="152" name="Google Shape;152;p27"/>
          <p:cNvPicPr preferRelativeResize="0"/>
          <p:nvPr/>
        </p:nvPicPr>
        <p:blipFill rotWithShape="1">
          <a:blip r:embed="rId4">
            <a:alphaModFix/>
          </a:blip>
          <a:srcRect r="39120"/>
          <a:stretch/>
        </p:blipFill>
        <p:spPr>
          <a:xfrm>
            <a:off x="357325" y="342900"/>
            <a:ext cx="3966275" cy="4441850"/>
          </a:xfrm>
          <a:prstGeom prst="rect">
            <a:avLst/>
          </a:prstGeom>
          <a:noFill/>
          <a:ln>
            <a:noFill/>
          </a:ln>
        </p:spPr>
      </p:pic>
      <p:pic>
        <p:nvPicPr>
          <p:cNvPr id="153" name="Google Shape;153;p27"/>
          <p:cNvPicPr preferRelativeResize="0"/>
          <p:nvPr/>
        </p:nvPicPr>
        <p:blipFill rotWithShape="1">
          <a:blip r:embed="rId4">
            <a:alphaModFix/>
          </a:blip>
          <a:srcRect r="39120"/>
          <a:stretch/>
        </p:blipFill>
        <p:spPr>
          <a:xfrm>
            <a:off x="4843150" y="342900"/>
            <a:ext cx="3966275" cy="4441850"/>
          </a:xfrm>
          <a:prstGeom prst="rect">
            <a:avLst/>
          </a:prstGeom>
          <a:noFill/>
          <a:ln>
            <a:noFill/>
          </a:ln>
        </p:spPr>
      </p:pic>
      <p:sp>
        <p:nvSpPr>
          <p:cNvPr id="154" name="Google Shape;154;p27"/>
          <p:cNvSpPr txBox="1">
            <a:spLocks noGrp="1"/>
          </p:cNvSpPr>
          <p:nvPr>
            <p:ph type="title"/>
          </p:nvPr>
        </p:nvSpPr>
        <p:spPr>
          <a:xfrm>
            <a:off x="311700" y="464625"/>
            <a:ext cx="8520600" cy="572700"/>
          </a:xfrm>
          <a:prstGeom prst="rect">
            <a:avLst/>
          </a:prstGeom>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GB">
                <a:solidFill>
                  <a:schemeClr val="lt1"/>
                </a:solidFill>
              </a:rPr>
              <a:t>Methods</a:t>
            </a:r>
            <a:endParaRPr>
              <a:solidFill>
                <a:schemeClr val="lt1"/>
              </a:solidFill>
            </a:endParaRPr>
          </a:p>
        </p:txBody>
      </p:sp>
      <p:pic>
        <p:nvPicPr>
          <p:cNvPr id="155" name="Google Shape;155;p27"/>
          <p:cNvPicPr preferRelativeResize="0"/>
          <p:nvPr/>
        </p:nvPicPr>
        <p:blipFill>
          <a:blip r:embed="rId5">
            <a:alphaModFix/>
          </a:blip>
          <a:stretch>
            <a:fillRect/>
          </a:stretch>
        </p:blipFill>
        <p:spPr>
          <a:xfrm>
            <a:off x="1138425" y="1143000"/>
            <a:ext cx="6867149" cy="33531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pic>
        <p:nvPicPr>
          <p:cNvPr id="160" name="Google Shape;160;p28"/>
          <p:cNvPicPr preferRelativeResize="0"/>
          <p:nvPr/>
        </p:nvPicPr>
        <p:blipFill rotWithShape="1">
          <a:blip r:embed="rId3">
            <a:alphaModFix/>
          </a:blip>
          <a:srcRect/>
          <a:stretch/>
        </p:blipFill>
        <p:spPr>
          <a:xfrm>
            <a:off x="2886958" y="342900"/>
            <a:ext cx="5922466" cy="4441850"/>
          </a:xfrm>
          <a:prstGeom prst="rect">
            <a:avLst/>
          </a:prstGeom>
          <a:noFill/>
          <a:ln>
            <a:noFill/>
          </a:ln>
        </p:spPr>
      </p:pic>
      <p:pic>
        <p:nvPicPr>
          <p:cNvPr id="161" name="Google Shape;161;p28"/>
          <p:cNvPicPr preferRelativeResize="0"/>
          <p:nvPr/>
        </p:nvPicPr>
        <p:blipFill rotWithShape="1">
          <a:blip r:embed="rId4">
            <a:alphaModFix/>
          </a:blip>
          <a:srcRect r="39120"/>
          <a:stretch/>
        </p:blipFill>
        <p:spPr>
          <a:xfrm>
            <a:off x="357325" y="342900"/>
            <a:ext cx="3966275" cy="4441850"/>
          </a:xfrm>
          <a:prstGeom prst="rect">
            <a:avLst/>
          </a:prstGeom>
          <a:noFill/>
          <a:ln>
            <a:noFill/>
          </a:ln>
        </p:spPr>
      </p:pic>
      <p:pic>
        <p:nvPicPr>
          <p:cNvPr id="162" name="Google Shape;162;p28"/>
          <p:cNvPicPr preferRelativeResize="0"/>
          <p:nvPr/>
        </p:nvPicPr>
        <p:blipFill rotWithShape="1">
          <a:blip r:embed="rId4">
            <a:alphaModFix/>
          </a:blip>
          <a:srcRect r="39120"/>
          <a:stretch/>
        </p:blipFill>
        <p:spPr>
          <a:xfrm>
            <a:off x="4843150" y="342900"/>
            <a:ext cx="3966275" cy="4441850"/>
          </a:xfrm>
          <a:prstGeom prst="rect">
            <a:avLst/>
          </a:prstGeom>
          <a:noFill/>
          <a:ln>
            <a:noFill/>
          </a:ln>
        </p:spPr>
      </p:pic>
      <p:sp>
        <p:nvSpPr>
          <p:cNvPr id="163" name="Google Shape;163;p28"/>
          <p:cNvSpPr txBox="1">
            <a:spLocks noGrp="1"/>
          </p:cNvSpPr>
          <p:nvPr>
            <p:ph type="title"/>
          </p:nvPr>
        </p:nvSpPr>
        <p:spPr>
          <a:xfrm>
            <a:off x="311700" y="579575"/>
            <a:ext cx="8520600" cy="572700"/>
          </a:xfrm>
          <a:prstGeom prst="rect">
            <a:avLst/>
          </a:prstGeom>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GB">
                <a:solidFill>
                  <a:schemeClr val="lt1"/>
                </a:solidFill>
              </a:rPr>
              <a:t>Sampling Results</a:t>
            </a:r>
            <a:endParaRPr>
              <a:solidFill>
                <a:schemeClr val="lt1"/>
              </a:solidFill>
            </a:endParaRPr>
          </a:p>
        </p:txBody>
      </p:sp>
      <p:sp>
        <p:nvSpPr>
          <p:cNvPr id="164" name="Google Shape;164;p28"/>
          <p:cNvSpPr txBox="1">
            <a:spLocks noGrp="1"/>
          </p:cNvSpPr>
          <p:nvPr>
            <p:ph type="body" idx="1"/>
          </p:nvPr>
        </p:nvSpPr>
        <p:spPr>
          <a:xfrm>
            <a:off x="616350" y="1266325"/>
            <a:ext cx="7911300" cy="3416400"/>
          </a:xfrm>
          <a:prstGeom prst="rect">
            <a:avLst/>
          </a:prstGeom>
        </p:spPr>
        <p:txBody>
          <a:bodyPr spcFirstLastPara="1" wrap="square" lIns="91425" tIns="45700" rIns="91425" bIns="45700" anchor="t" anchorCtr="0">
            <a:normAutofit/>
          </a:bodyPr>
          <a:lstStyle/>
          <a:p>
            <a:pPr marL="457200" lvl="0" indent="0" algn="l" rtl="0">
              <a:lnSpc>
                <a:spcPct val="90000"/>
              </a:lnSpc>
              <a:spcBef>
                <a:spcPts val="360"/>
              </a:spcBef>
              <a:spcAft>
                <a:spcPts val="0"/>
              </a:spcAft>
              <a:buNone/>
            </a:pPr>
            <a:endParaRPr sz="2700">
              <a:solidFill>
                <a:schemeClr val="lt1"/>
              </a:solidFill>
              <a:highlight>
                <a:srgbClr val="1E1657"/>
              </a:highlight>
            </a:endParaRPr>
          </a:p>
          <a:p>
            <a:pPr marL="457200" lvl="0" indent="0" algn="l" rtl="0">
              <a:lnSpc>
                <a:spcPct val="90000"/>
              </a:lnSpc>
              <a:spcBef>
                <a:spcPts val="360"/>
              </a:spcBef>
              <a:spcAft>
                <a:spcPts val="0"/>
              </a:spcAft>
              <a:buNone/>
            </a:pPr>
            <a:endParaRPr sz="2700">
              <a:solidFill>
                <a:schemeClr val="lt1"/>
              </a:solidFill>
              <a:highlight>
                <a:srgbClr val="1E1657"/>
              </a:highlight>
            </a:endParaRPr>
          </a:p>
        </p:txBody>
      </p:sp>
      <p:graphicFrame>
        <p:nvGraphicFramePr>
          <p:cNvPr id="165" name="Google Shape;165;p28"/>
          <p:cNvGraphicFramePr/>
          <p:nvPr/>
        </p:nvGraphicFramePr>
        <p:xfrm>
          <a:off x="1080800" y="1331738"/>
          <a:ext cx="3000000" cy="3000000"/>
        </p:xfrm>
        <a:graphic>
          <a:graphicData uri="http://schemas.openxmlformats.org/drawingml/2006/table">
            <a:tbl>
              <a:tblPr>
                <a:noFill/>
                <a:tableStyleId>{DE7BC7F8-BB68-450D-8D69-C0F198961231}</a:tableStyleId>
              </a:tblPr>
              <a:tblGrid>
                <a:gridCol w="2882250">
                  <a:extLst>
                    <a:ext uri="{9D8B030D-6E8A-4147-A177-3AD203B41FA5}">
                      <a16:colId xmlns:a16="http://schemas.microsoft.com/office/drawing/2014/main" val="20000"/>
                    </a:ext>
                  </a:extLst>
                </a:gridCol>
                <a:gridCol w="4100150">
                  <a:extLst>
                    <a:ext uri="{9D8B030D-6E8A-4147-A177-3AD203B41FA5}">
                      <a16:colId xmlns:a16="http://schemas.microsoft.com/office/drawing/2014/main" val="20001"/>
                    </a:ext>
                  </a:extLst>
                </a:gridCol>
              </a:tblGrid>
              <a:tr h="419950">
                <a:tc gridSpan="2">
                  <a:txBody>
                    <a:bodyPr/>
                    <a:lstStyle/>
                    <a:p>
                      <a:pPr marL="0" lvl="0" indent="0" algn="ctr" rtl="0">
                        <a:spcBef>
                          <a:spcPts val="0"/>
                        </a:spcBef>
                        <a:spcAft>
                          <a:spcPts val="0"/>
                        </a:spcAft>
                        <a:buNone/>
                      </a:pPr>
                      <a:r>
                        <a:rPr lang="en-GB" sz="1700" b="1">
                          <a:solidFill>
                            <a:srgbClr val="1E1657"/>
                          </a:solidFill>
                        </a:rPr>
                        <a:t>Population Demographic</a:t>
                      </a:r>
                      <a:endParaRPr sz="1700" b="1">
                        <a:solidFill>
                          <a:srgbClr val="1E1657"/>
                        </a:solidFill>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0"/>
                  </a:ext>
                </a:extLst>
              </a:tr>
              <a:tr h="293400">
                <a:tc>
                  <a:txBody>
                    <a:bodyPr/>
                    <a:lstStyle/>
                    <a:p>
                      <a:pPr marL="0" lvl="0" indent="0" algn="ctr" rtl="0">
                        <a:spcBef>
                          <a:spcPts val="0"/>
                        </a:spcBef>
                        <a:spcAft>
                          <a:spcPts val="0"/>
                        </a:spcAft>
                        <a:buNone/>
                      </a:pPr>
                      <a:r>
                        <a:rPr lang="en-GB" sz="1600" b="1">
                          <a:solidFill>
                            <a:srgbClr val="1E1657"/>
                          </a:solidFill>
                        </a:rPr>
                        <a:t>Age</a:t>
                      </a:r>
                      <a:endParaRPr sz="1600" b="1">
                        <a:solidFill>
                          <a:srgbClr val="1E1657"/>
                        </a:solidFill>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tc>
                  <a:txBody>
                    <a:bodyPr/>
                    <a:lstStyle/>
                    <a:p>
                      <a:pPr marL="457200" lvl="0" indent="-317500" algn="l" rtl="0">
                        <a:spcBef>
                          <a:spcPts val="0"/>
                        </a:spcBef>
                        <a:spcAft>
                          <a:spcPts val="0"/>
                        </a:spcAft>
                        <a:buClr>
                          <a:srgbClr val="1E1657"/>
                        </a:buClr>
                        <a:buSzPts val="1400"/>
                        <a:buChar char="●"/>
                      </a:pPr>
                      <a:r>
                        <a:rPr lang="en-GB">
                          <a:solidFill>
                            <a:srgbClr val="1E1657"/>
                          </a:solidFill>
                        </a:rPr>
                        <a:t>20 year-old (mean)</a:t>
                      </a:r>
                      <a:endParaRPr>
                        <a:solidFill>
                          <a:srgbClr val="1E1657"/>
                        </a:solidFill>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636925">
                <a:tc>
                  <a:txBody>
                    <a:bodyPr/>
                    <a:lstStyle/>
                    <a:p>
                      <a:pPr marL="0" lvl="0" indent="0" algn="ctr" rtl="0">
                        <a:spcBef>
                          <a:spcPts val="0"/>
                        </a:spcBef>
                        <a:spcAft>
                          <a:spcPts val="0"/>
                        </a:spcAft>
                        <a:buNone/>
                      </a:pPr>
                      <a:r>
                        <a:rPr lang="en-GB" sz="1600" b="1">
                          <a:solidFill>
                            <a:srgbClr val="1E1657"/>
                          </a:solidFill>
                        </a:rPr>
                        <a:t>Gender</a:t>
                      </a:r>
                      <a:endParaRPr sz="1600" b="1">
                        <a:solidFill>
                          <a:srgbClr val="1E1657"/>
                        </a:solidFill>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tc>
                  <a:txBody>
                    <a:bodyPr/>
                    <a:lstStyle/>
                    <a:p>
                      <a:pPr marL="457200" lvl="0" indent="-317500" algn="l" rtl="0">
                        <a:spcBef>
                          <a:spcPts val="0"/>
                        </a:spcBef>
                        <a:spcAft>
                          <a:spcPts val="0"/>
                        </a:spcAft>
                        <a:buClr>
                          <a:srgbClr val="1E1657"/>
                        </a:buClr>
                        <a:buSzPts val="1400"/>
                        <a:buChar char="●"/>
                      </a:pPr>
                      <a:r>
                        <a:rPr lang="en-GB">
                          <a:solidFill>
                            <a:srgbClr val="1E1657"/>
                          </a:solidFill>
                        </a:rPr>
                        <a:t>68% female</a:t>
                      </a:r>
                      <a:endParaRPr>
                        <a:solidFill>
                          <a:srgbClr val="1E1657"/>
                        </a:solidFill>
                      </a:endParaRPr>
                    </a:p>
                    <a:p>
                      <a:pPr marL="457200" lvl="0" indent="-317500" algn="l" rtl="0">
                        <a:spcBef>
                          <a:spcPts val="0"/>
                        </a:spcBef>
                        <a:spcAft>
                          <a:spcPts val="0"/>
                        </a:spcAft>
                        <a:buClr>
                          <a:srgbClr val="1E1657"/>
                        </a:buClr>
                        <a:buSzPts val="1400"/>
                        <a:buChar char="●"/>
                      </a:pPr>
                      <a:r>
                        <a:rPr lang="en-GB">
                          <a:solidFill>
                            <a:srgbClr val="1E1657"/>
                          </a:solidFill>
                        </a:rPr>
                        <a:t>16.5% male</a:t>
                      </a:r>
                      <a:endParaRPr>
                        <a:solidFill>
                          <a:srgbClr val="1E1657"/>
                        </a:solidFill>
                      </a:endParaRPr>
                    </a:p>
                    <a:p>
                      <a:pPr marL="457200" lvl="0" indent="-317500" algn="l" rtl="0">
                        <a:spcBef>
                          <a:spcPts val="0"/>
                        </a:spcBef>
                        <a:spcAft>
                          <a:spcPts val="0"/>
                        </a:spcAft>
                        <a:buClr>
                          <a:srgbClr val="1E1657"/>
                        </a:buClr>
                        <a:buSzPts val="1400"/>
                        <a:buChar char="●"/>
                      </a:pPr>
                      <a:r>
                        <a:rPr lang="en-GB">
                          <a:solidFill>
                            <a:srgbClr val="1E1657"/>
                          </a:solidFill>
                        </a:rPr>
                        <a:t>3% non-binary</a:t>
                      </a:r>
                      <a:endParaRPr>
                        <a:solidFill>
                          <a:srgbClr val="1E1657"/>
                        </a:solidFill>
                      </a:endParaRPr>
                    </a:p>
                    <a:p>
                      <a:pPr marL="457200" lvl="0" indent="-317500" algn="l" rtl="0">
                        <a:spcBef>
                          <a:spcPts val="0"/>
                        </a:spcBef>
                        <a:spcAft>
                          <a:spcPts val="0"/>
                        </a:spcAft>
                        <a:buClr>
                          <a:srgbClr val="1E1657"/>
                        </a:buClr>
                        <a:buSzPts val="1400"/>
                        <a:buChar char="●"/>
                      </a:pPr>
                      <a:r>
                        <a:rPr lang="en-GB">
                          <a:solidFill>
                            <a:srgbClr val="1E1657"/>
                          </a:solidFill>
                        </a:rPr>
                        <a:t>3% other or prefer not to say</a:t>
                      </a:r>
                      <a:endParaRPr>
                        <a:solidFill>
                          <a:srgbClr val="1E1657"/>
                        </a:solidFill>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636925">
                <a:tc>
                  <a:txBody>
                    <a:bodyPr/>
                    <a:lstStyle/>
                    <a:p>
                      <a:pPr marL="0" lvl="0" indent="0" algn="ctr" rtl="0">
                        <a:spcBef>
                          <a:spcPts val="0"/>
                        </a:spcBef>
                        <a:spcAft>
                          <a:spcPts val="0"/>
                        </a:spcAft>
                        <a:buNone/>
                      </a:pPr>
                      <a:r>
                        <a:rPr lang="en-GB" sz="1600" b="1">
                          <a:solidFill>
                            <a:srgbClr val="1E1657"/>
                          </a:solidFill>
                        </a:rPr>
                        <a:t>Race</a:t>
                      </a:r>
                      <a:endParaRPr sz="1600" b="1">
                        <a:solidFill>
                          <a:srgbClr val="1E1657"/>
                        </a:solidFill>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tc>
                  <a:txBody>
                    <a:bodyPr/>
                    <a:lstStyle/>
                    <a:p>
                      <a:pPr marL="457200" lvl="0" indent="-317500" algn="l" rtl="0">
                        <a:spcBef>
                          <a:spcPts val="0"/>
                        </a:spcBef>
                        <a:spcAft>
                          <a:spcPts val="0"/>
                        </a:spcAft>
                        <a:buClr>
                          <a:srgbClr val="1E1657"/>
                        </a:buClr>
                        <a:buSzPts val="1400"/>
                        <a:buChar char="●"/>
                      </a:pPr>
                      <a:r>
                        <a:rPr lang="en-GB">
                          <a:solidFill>
                            <a:srgbClr val="1E1657"/>
                          </a:solidFill>
                        </a:rPr>
                        <a:t>51% white</a:t>
                      </a:r>
                      <a:endParaRPr>
                        <a:solidFill>
                          <a:srgbClr val="1E1657"/>
                        </a:solidFill>
                      </a:endParaRPr>
                    </a:p>
                    <a:p>
                      <a:pPr marL="457200" lvl="0" indent="-317500" algn="l" rtl="0">
                        <a:spcBef>
                          <a:spcPts val="0"/>
                        </a:spcBef>
                        <a:spcAft>
                          <a:spcPts val="0"/>
                        </a:spcAft>
                        <a:buClr>
                          <a:srgbClr val="1E1657"/>
                        </a:buClr>
                        <a:buSzPts val="1400"/>
                        <a:buChar char="●"/>
                      </a:pPr>
                      <a:r>
                        <a:rPr lang="en-GB">
                          <a:solidFill>
                            <a:srgbClr val="1E1657"/>
                          </a:solidFill>
                        </a:rPr>
                        <a:t>29% Asian</a:t>
                      </a:r>
                      <a:endParaRPr>
                        <a:solidFill>
                          <a:srgbClr val="1E1657"/>
                        </a:solidFill>
                      </a:endParaRPr>
                    </a:p>
                    <a:p>
                      <a:pPr marL="457200" lvl="0" indent="-317500" algn="l" rtl="0">
                        <a:spcBef>
                          <a:spcPts val="0"/>
                        </a:spcBef>
                        <a:spcAft>
                          <a:spcPts val="0"/>
                        </a:spcAft>
                        <a:buClr>
                          <a:srgbClr val="1E1657"/>
                        </a:buClr>
                        <a:buSzPts val="1400"/>
                        <a:buChar char="●"/>
                      </a:pPr>
                      <a:r>
                        <a:rPr lang="en-GB">
                          <a:solidFill>
                            <a:srgbClr val="1E1657"/>
                          </a:solidFill>
                        </a:rPr>
                        <a:t>18% Hispanic</a:t>
                      </a:r>
                      <a:endParaRPr>
                        <a:solidFill>
                          <a:srgbClr val="1E1657"/>
                        </a:solidFill>
                      </a:endParaRPr>
                    </a:p>
                    <a:p>
                      <a:pPr marL="457200" lvl="0" indent="-317500" algn="l" rtl="0">
                        <a:spcBef>
                          <a:spcPts val="0"/>
                        </a:spcBef>
                        <a:spcAft>
                          <a:spcPts val="0"/>
                        </a:spcAft>
                        <a:buClr>
                          <a:srgbClr val="1E1657"/>
                        </a:buClr>
                        <a:buSzPts val="1400"/>
                        <a:buChar char="●"/>
                      </a:pPr>
                      <a:r>
                        <a:rPr lang="en-GB">
                          <a:solidFill>
                            <a:srgbClr val="1E1657"/>
                          </a:solidFill>
                        </a:rPr>
                        <a:t>3% Native Hawaiian or Pacific Islander</a:t>
                      </a:r>
                      <a:endParaRPr>
                        <a:solidFill>
                          <a:srgbClr val="1E1657"/>
                        </a:solidFill>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pic>
        <p:nvPicPr>
          <p:cNvPr id="170" name="Google Shape;170;p29"/>
          <p:cNvPicPr preferRelativeResize="0"/>
          <p:nvPr/>
        </p:nvPicPr>
        <p:blipFill rotWithShape="1">
          <a:blip r:embed="rId3">
            <a:alphaModFix/>
          </a:blip>
          <a:srcRect/>
          <a:stretch/>
        </p:blipFill>
        <p:spPr>
          <a:xfrm>
            <a:off x="2886958" y="342900"/>
            <a:ext cx="5922466" cy="4441850"/>
          </a:xfrm>
          <a:prstGeom prst="rect">
            <a:avLst/>
          </a:prstGeom>
          <a:noFill/>
          <a:ln>
            <a:noFill/>
          </a:ln>
        </p:spPr>
      </p:pic>
      <p:pic>
        <p:nvPicPr>
          <p:cNvPr id="171" name="Google Shape;171;p29"/>
          <p:cNvPicPr preferRelativeResize="0"/>
          <p:nvPr/>
        </p:nvPicPr>
        <p:blipFill rotWithShape="1">
          <a:blip r:embed="rId4">
            <a:alphaModFix/>
          </a:blip>
          <a:srcRect r="39120"/>
          <a:stretch/>
        </p:blipFill>
        <p:spPr>
          <a:xfrm>
            <a:off x="357325" y="342900"/>
            <a:ext cx="3966275" cy="4441850"/>
          </a:xfrm>
          <a:prstGeom prst="rect">
            <a:avLst/>
          </a:prstGeom>
          <a:noFill/>
          <a:ln>
            <a:noFill/>
          </a:ln>
        </p:spPr>
      </p:pic>
      <p:pic>
        <p:nvPicPr>
          <p:cNvPr id="172" name="Google Shape;172;p29"/>
          <p:cNvPicPr preferRelativeResize="0"/>
          <p:nvPr/>
        </p:nvPicPr>
        <p:blipFill rotWithShape="1">
          <a:blip r:embed="rId4">
            <a:alphaModFix/>
          </a:blip>
          <a:srcRect r="39120"/>
          <a:stretch/>
        </p:blipFill>
        <p:spPr>
          <a:xfrm>
            <a:off x="4843150" y="342900"/>
            <a:ext cx="3966275" cy="4441850"/>
          </a:xfrm>
          <a:prstGeom prst="rect">
            <a:avLst/>
          </a:prstGeom>
          <a:noFill/>
          <a:ln>
            <a:noFill/>
          </a:ln>
        </p:spPr>
      </p:pic>
      <p:sp>
        <p:nvSpPr>
          <p:cNvPr id="173" name="Google Shape;173;p29"/>
          <p:cNvSpPr txBox="1">
            <a:spLocks noGrp="1"/>
          </p:cNvSpPr>
          <p:nvPr>
            <p:ph type="title"/>
          </p:nvPr>
        </p:nvSpPr>
        <p:spPr>
          <a:xfrm>
            <a:off x="311700" y="579575"/>
            <a:ext cx="8520600" cy="572700"/>
          </a:xfrm>
          <a:prstGeom prst="rect">
            <a:avLst/>
          </a:prstGeom>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GB">
                <a:solidFill>
                  <a:schemeClr val="lt1"/>
                </a:solidFill>
              </a:rPr>
              <a:t>Sampling Results</a:t>
            </a:r>
            <a:endParaRPr>
              <a:solidFill>
                <a:schemeClr val="lt1"/>
              </a:solidFill>
            </a:endParaRPr>
          </a:p>
        </p:txBody>
      </p:sp>
      <p:sp>
        <p:nvSpPr>
          <p:cNvPr id="174" name="Google Shape;174;p29"/>
          <p:cNvSpPr txBox="1">
            <a:spLocks noGrp="1"/>
          </p:cNvSpPr>
          <p:nvPr>
            <p:ph type="body" idx="1"/>
          </p:nvPr>
        </p:nvSpPr>
        <p:spPr>
          <a:xfrm>
            <a:off x="616350" y="1266325"/>
            <a:ext cx="7911300" cy="3416400"/>
          </a:xfrm>
          <a:prstGeom prst="rect">
            <a:avLst/>
          </a:prstGeom>
        </p:spPr>
        <p:txBody>
          <a:bodyPr spcFirstLastPara="1" wrap="square" lIns="91425" tIns="45700" rIns="91425" bIns="45700" anchor="t" anchorCtr="0">
            <a:normAutofit/>
          </a:bodyPr>
          <a:lstStyle/>
          <a:p>
            <a:pPr marL="457200" lvl="0" indent="0" algn="l" rtl="0">
              <a:lnSpc>
                <a:spcPct val="90000"/>
              </a:lnSpc>
              <a:spcBef>
                <a:spcPts val="360"/>
              </a:spcBef>
              <a:spcAft>
                <a:spcPts val="0"/>
              </a:spcAft>
              <a:buNone/>
            </a:pPr>
            <a:endParaRPr sz="2700">
              <a:solidFill>
                <a:schemeClr val="lt1"/>
              </a:solidFill>
              <a:highlight>
                <a:srgbClr val="1E1657"/>
              </a:highlight>
            </a:endParaRPr>
          </a:p>
          <a:p>
            <a:pPr marL="457200" lvl="0" indent="0" algn="l" rtl="0">
              <a:lnSpc>
                <a:spcPct val="90000"/>
              </a:lnSpc>
              <a:spcBef>
                <a:spcPts val="360"/>
              </a:spcBef>
              <a:spcAft>
                <a:spcPts val="0"/>
              </a:spcAft>
              <a:buNone/>
            </a:pPr>
            <a:endParaRPr sz="2700">
              <a:solidFill>
                <a:schemeClr val="lt1"/>
              </a:solidFill>
              <a:highlight>
                <a:srgbClr val="1E1657"/>
              </a:highlight>
            </a:endParaRPr>
          </a:p>
        </p:txBody>
      </p:sp>
      <p:graphicFrame>
        <p:nvGraphicFramePr>
          <p:cNvPr id="175" name="Google Shape;175;p29"/>
          <p:cNvGraphicFramePr/>
          <p:nvPr/>
        </p:nvGraphicFramePr>
        <p:xfrm>
          <a:off x="1080800" y="1331738"/>
          <a:ext cx="3000000" cy="3000000"/>
        </p:xfrm>
        <a:graphic>
          <a:graphicData uri="http://schemas.openxmlformats.org/drawingml/2006/table">
            <a:tbl>
              <a:tblPr>
                <a:noFill/>
                <a:tableStyleId>{DE7BC7F8-BB68-450D-8D69-C0F198961231}</a:tableStyleId>
              </a:tblPr>
              <a:tblGrid>
                <a:gridCol w="2882250">
                  <a:extLst>
                    <a:ext uri="{9D8B030D-6E8A-4147-A177-3AD203B41FA5}">
                      <a16:colId xmlns:a16="http://schemas.microsoft.com/office/drawing/2014/main" val="20000"/>
                    </a:ext>
                  </a:extLst>
                </a:gridCol>
                <a:gridCol w="4100150">
                  <a:extLst>
                    <a:ext uri="{9D8B030D-6E8A-4147-A177-3AD203B41FA5}">
                      <a16:colId xmlns:a16="http://schemas.microsoft.com/office/drawing/2014/main" val="20001"/>
                    </a:ext>
                  </a:extLst>
                </a:gridCol>
              </a:tblGrid>
              <a:tr h="419950">
                <a:tc gridSpan="2">
                  <a:txBody>
                    <a:bodyPr/>
                    <a:lstStyle/>
                    <a:p>
                      <a:pPr marL="0" lvl="0" indent="0" algn="ctr" rtl="0">
                        <a:spcBef>
                          <a:spcPts val="0"/>
                        </a:spcBef>
                        <a:spcAft>
                          <a:spcPts val="0"/>
                        </a:spcAft>
                        <a:buNone/>
                      </a:pPr>
                      <a:r>
                        <a:rPr lang="en-GB" sz="1700" b="1">
                          <a:solidFill>
                            <a:srgbClr val="1E1657"/>
                          </a:solidFill>
                        </a:rPr>
                        <a:t>Population Demographic</a:t>
                      </a:r>
                      <a:endParaRPr sz="1700" b="1">
                        <a:solidFill>
                          <a:srgbClr val="1E1657"/>
                        </a:solidFill>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0"/>
                  </a:ext>
                </a:extLst>
              </a:tr>
              <a:tr h="293400">
                <a:tc>
                  <a:txBody>
                    <a:bodyPr/>
                    <a:lstStyle/>
                    <a:p>
                      <a:pPr marL="0" lvl="0" indent="0" algn="ctr" rtl="0">
                        <a:spcBef>
                          <a:spcPts val="0"/>
                        </a:spcBef>
                        <a:spcAft>
                          <a:spcPts val="0"/>
                        </a:spcAft>
                        <a:buNone/>
                      </a:pPr>
                      <a:r>
                        <a:rPr lang="en-GB" sz="1600" b="1">
                          <a:solidFill>
                            <a:srgbClr val="1E1657"/>
                          </a:solidFill>
                        </a:rPr>
                        <a:t>Zip Code Residence </a:t>
                      </a:r>
                      <a:endParaRPr sz="1600" b="1">
                        <a:solidFill>
                          <a:srgbClr val="1E1657"/>
                        </a:solidFill>
                      </a:endParaRPr>
                    </a:p>
                    <a:p>
                      <a:pPr marL="0" lvl="0" indent="0" algn="ctr" rtl="0">
                        <a:spcBef>
                          <a:spcPts val="0"/>
                        </a:spcBef>
                        <a:spcAft>
                          <a:spcPts val="0"/>
                        </a:spcAft>
                        <a:buNone/>
                      </a:pPr>
                      <a:r>
                        <a:rPr lang="en-GB">
                          <a:solidFill>
                            <a:srgbClr val="1E1657"/>
                          </a:solidFill>
                        </a:rPr>
                        <a:t>(Pandemic)</a:t>
                      </a:r>
                      <a:endParaRPr>
                        <a:solidFill>
                          <a:srgbClr val="1E1657"/>
                        </a:solidFill>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tc>
                  <a:txBody>
                    <a:bodyPr/>
                    <a:lstStyle/>
                    <a:p>
                      <a:pPr marL="457200" lvl="0" indent="-317500" algn="l" rtl="0">
                        <a:spcBef>
                          <a:spcPts val="0"/>
                        </a:spcBef>
                        <a:spcAft>
                          <a:spcPts val="0"/>
                        </a:spcAft>
                        <a:buClr>
                          <a:srgbClr val="1E1657"/>
                        </a:buClr>
                        <a:buSzPts val="1400"/>
                        <a:buChar char="●"/>
                      </a:pPr>
                      <a:r>
                        <a:rPr lang="en-GB">
                          <a:solidFill>
                            <a:srgbClr val="1E1657"/>
                          </a:solidFill>
                        </a:rPr>
                        <a:t>67 different zip codes</a:t>
                      </a:r>
                      <a:endParaRPr>
                        <a:solidFill>
                          <a:srgbClr val="1E1657"/>
                        </a:solidFill>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636925">
                <a:tc>
                  <a:txBody>
                    <a:bodyPr/>
                    <a:lstStyle/>
                    <a:p>
                      <a:pPr marL="0" lvl="0" indent="0" algn="ctr" rtl="0">
                        <a:spcBef>
                          <a:spcPts val="0"/>
                        </a:spcBef>
                        <a:spcAft>
                          <a:spcPts val="0"/>
                        </a:spcAft>
                        <a:buNone/>
                      </a:pPr>
                      <a:r>
                        <a:rPr lang="en-GB" sz="1600" b="1">
                          <a:solidFill>
                            <a:srgbClr val="1E1657"/>
                          </a:solidFill>
                        </a:rPr>
                        <a:t>Zip Code Residence </a:t>
                      </a:r>
                      <a:r>
                        <a:rPr lang="en-GB">
                          <a:solidFill>
                            <a:srgbClr val="1E1657"/>
                          </a:solidFill>
                        </a:rPr>
                        <a:t>(Currently)</a:t>
                      </a:r>
                      <a:endParaRPr>
                        <a:solidFill>
                          <a:srgbClr val="1E1657"/>
                        </a:solidFill>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tc>
                  <a:txBody>
                    <a:bodyPr/>
                    <a:lstStyle/>
                    <a:p>
                      <a:pPr marL="457200" lvl="0" indent="-317500" algn="l" rtl="0">
                        <a:spcBef>
                          <a:spcPts val="0"/>
                        </a:spcBef>
                        <a:spcAft>
                          <a:spcPts val="0"/>
                        </a:spcAft>
                        <a:buClr>
                          <a:srgbClr val="1E1657"/>
                        </a:buClr>
                        <a:buSzPts val="1400"/>
                        <a:buChar char="●"/>
                      </a:pPr>
                      <a:r>
                        <a:rPr lang="en-GB">
                          <a:solidFill>
                            <a:srgbClr val="1E1657"/>
                          </a:solidFill>
                        </a:rPr>
                        <a:t>31 different zip codes</a:t>
                      </a:r>
                      <a:endParaRPr>
                        <a:solidFill>
                          <a:srgbClr val="1E1657"/>
                        </a:solidFill>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636925">
                <a:tc>
                  <a:txBody>
                    <a:bodyPr/>
                    <a:lstStyle/>
                    <a:p>
                      <a:pPr marL="0" lvl="0" indent="0" algn="ctr" rtl="0">
                        <a:spcBef>
                          <a:spcPts val="0"/>
                        </a:spcBef>
                        <a:spcAft>
                          <a:spcPts val="0"/>
                        </a:spcAft>
                        <a:buNone/>
                      </a:pPr>
                      <a:r>
                        <a:rPr lang="en-GB" sz="1600" b="1">
                          <a:solidFill>
                            <a:srgbClr val="1E1657"/>
                          </a:solidFill>
                        </a:rPr>
                        <a:t>School Environment</a:t>
                      </a:r>
                      <a:endParaRPr sz="1600" b="1">
                        <a:solidFill>
                          <a:srgbClr val="1E1657"/>
                        </a:solidFill>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tc>
                  <a:txBody>
                    <a:bodyPr/>
                    <a:lstStyle/>
                    <a:p>
                      <a:pPr marL="457200" lvl="0" indent="-317500" algn="l" rtl="0">
                        <a:spcBef>
                          <a:spcPts val="0"/>
                        </a:spcBef>
                        <a:spcAft>
                          <a:spcPts val="0"/>
                        </a:spcAft>
                        <a:buClr>
                          <a:srgbClr val="1E1657"/>
                        </a:buClr>
                        <a:buSzPts val="1400"/>
                        <a:buChar char="●"/>
                      </a:pPr>
                      <a:r>
                        <a:rPr lang="en-GB">
                          <a:solidFill>
                            <a:srgbClr val="1E1657"/>
                          </a:solidFill>
                        </a:rPr>
                        <a:t>58% synchronous online</a:t>
                      </a:r>
                      <a:endParaRPr>
                        <a:solidFill>
                          <a:srgbClr val="1E1657"/>
                        </a:solidFill>
                      </a:endParaRPr>
                    </a:p>
                    <a:p>
                      <a:pPr marL="457200" lvl="0" indent="-317500" algn="l" rtl="0">
                        <a:spcBef>
                          <a:spcPts val="0"/>
                        </a:spcBef>
                        <a:spcAft>
                          <a:spcPts val="0"/>
                        </a:spcAft>
                        <a:buClr>
                          <a:srgbClr val="1E1657"/>
                        </a:buClr>
                        <a:buSzPts val="1400"/>
                        <a:buChar char="●"/>
                      </a:pPr>
                      <a:r>
                        <a:rPr lang="en-GB">
                          <a:solidFill>
                            <a:srgbClr val="1E1657"/>
                          </a:solidFill>
                        </a:rPr>
                        <a:t>49% asynchronous online</a:t>
                      </a:r>
                      <a:endParaRPr>
                        <a:solidFill>
                          <a:srgbClr val="1E1657"/>
                        </a:solidFill>
                      </a:endParaRPr>
                    </a:p>
                    <a:p>
                      <a:pPr marL="457200" lvl="0" indent="-317500" algn="l" rtl="0">
                        <a:spcBef>
                          <a:spcPts val="0"/>
                        </a:spcBef>
                        <a:spcAft>
                          <a:spcPts val="0"/>
                        </a:spcAft>
                        <a:buClr>
                          <a:srgbClr val="1E1657"/>
                        </a:buClr>
                        <a:buSzPts val="1400"/>
                        <a:buChar char="●"/>
                      </a:pPr>
                      <a:r>
                        <a:rPr lang="en-GB">
                          <a:solidFill>
                            <a:srgbClr val="1E1657"/>
                          </a:solidFill>
                        </a:rPr>
                        <a:t>36% hybrid</a:t>
                      </a:r>
                      <a:endParaRPr>
                        <a:solidFill>
                          <a:srgbClr val="1E1657"/>
                        </a:solidFill>
                      </a:endParaRPr>
                    </a:p>
                    <a:p>
                      <a:pPr marL="457200" lvl="0" indent="-317500" algn="l" rtl="0">
                        <a:spcBef>
                          <a:spcPts val="0"/>
                        </a:spcBef>
                        <a:spcAft>
                          <a:spcPts val="0"/>
                        </a:spcAft>
                        <a:buClr>
                          <a:srgbClr val="1E1657"/>
                        </a:buClr>
                        <a:buSzPts val="1400"/>
                        <a:buChar char="●"/>
                      </a:pPr>
                      <a:r>
                        <a:rPr lang="en-GB">
                          <a:solidFill>
                            <a:srgbClr val="1E1657"/>
                          </a:solidFill>
                        </a:rPr>
                        <a:t>15% in-person</a:t>
                      </a:r>
                      <a:endParaRPr>
                        <a:solidFill>
                          <a:srgbClr val="1E1657"/>
                        </a:solidFill>
                      </a:endParaRPr>
                    </a:p>
                    <a:p>
                      <a:pPr marL="457200" lvl="0" indent="-317500" algn="l" rtl="0">
                        <a:spcBef>
                          <a:spcPts val="0"/>
                        </a:spcBef>
                        <a:spcAft>
                          <a:spcPts val="0"/>
                        </a:spcAft>
                        <a:buClr>
                          <a:srgbClr val="1E1657"/>
                        </a:buClr>
                        <a:buSzPts val="1400"/>
                        <a:buChar char="●"/>
                      </a:pPr>
                      <a:r>
                        <a:rPr lang="en-GB">
                          <a:solidFill>
                            <a:srgbClr val="1E1657"/>
                          </a:solidFill>
                        </a:rPr>
                        <a:t>4% not a student</a:t>
                      </a:r>
                      <a:endParaRPr>
                        <a:solidFill>
                          <a:srgbClr val="1E1657"/>
                        </a:solidFill>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pic>
        <p:nvPicPr>
          <p:cNvPr id="180" name="Google Shape;180;p30"/>
          <p:cNvPicPr preferRelativeResize="0"/>
          <p:nvPr/>
        </p:nvPicPr>
        <p:blipFill rotWithShape="1">
          <a:blip r:embed="rId3">
            <a:alphaModFix/>
          </a:blip>
          <a:srcRect/>
          <a:stretch/>
        </p:blipFill>
        <p:spPr>
          <a:xfrm>
            <a:off x="2886958" y="342900"/>
            <a:ext cx="5922466" cy="4441850"/>
          </a:xfrm>
          <a:prstGeom prst="rect">
            <a:avLst/>
          </a:prstGeom>
          <a:noFill/>
          <a:ln>
            <a:noFill/>
          </a:ln>
        </p:spPr>
      </p:pic>
      <p:pic>
        <p:nvPicPr>
          <p:cNvPr id="181" name="Google Shape;181;p30"/>
          <p:cNvPicPr preferRelativeResize="0"/>
          <p:nvPr/>
        </p:nvPicPr>
        <p:blipFill rotWithShape="1">
          <a:blip r:embed="rId4">
            <a:alphaModFix/>
          </a:blip>
          <a:srcRect r="39120"/>
          <a:stretch/>
        </p:blipFill>
        <p:spPr>
          <a:xfrm>
            <a:off x="357325" y="342900"/>
            <a:ext cx="3966275" cy="4441850"/>
          </a:xfrm>
          <a:prstGeom prst="rect">
            <a:avLst/>
          </a:prstGeom>
          <a:noFill/>
          <a:ln>
            <a:noFill/>
          </a:ln>
        </p:spPr>
      </p:pic>
      <p:pic>
        <p:nvPicPr>
          <p:cNvPr id="182" name="Google Shape;182;p30"/>
          <p:cNvPicPr preferRelativeResize="0"/>
          <p:nvPr/>
        </p:nvPicPr>
        <p:blipFill rotWithShape="1">
          <a:blip r:embed="rId4">
            <a:alphaModFix/>
          </a:blip>
          <a:srcRect r="39120"/>
          <a:stretch/>
        </p:blipFill>
        <p:spPr>
          <a:xfrm>
            <a:off x="4843150" y="342900"/>
            <a:ext cx="3966275" cy="4441850"/>
          </a:xfrm>
          <a:prstGeom prst="rect">
            <a:avLst/>
          </a:prstGeom>
          <a:noFill/>
          <a:ln>
            <a:noFill/>
          </a:ln>
        </p:spPr>
      </p:pic>
      <p:sp>
        <p:nvSpPr>
          <p:cNvPr id="183" name="Google Shape;183;p30"/>
          <p:cNvSpPr txBox="1">
            <a:spLocks noGrp="1"/>
          </p:cNvSpPr>
          <p:nvPr>
            <p:ph type="title"/>
          </p:nvPr>
        </p:nvSpPr>
        <p:spPr>
          <a:xfrm>
            <a:off x="311700" y="579575"/>
            <a:ext cx="8520600" cy="572700"/>
          </a:xfrm>
          <a:prstGeom prst="rect">
            <a:avLst/>
          </a:prstGeom>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GB">
                <a:solidFill>
                  <a:schemeClr val="lt1"/>
                </a:solidFill>
              </a:rPr>
              <a:t>Descriptive Results</a:t>
            </a:r>
            <a:endParaRPr>
              <a:solidFill>
                <a:schemeClr val="lt1"/>
              </a:solidFill>
            </a:endParaRPr>
          </a:p>
        </p:txBody>
      </p:sp>
      <p:sp>
        <p:nvSpPr>
          <p:cNvPr id="184" name="Google Shape;184;p30"/>
          <p:cNvSpPr txBox="1">
            <a:spLocks noGrp="1"/>
          </p:cNvSpPr>
          <p:nvPr>
            <p:ph type="body" idx="1"/>
          </p:nvPr>
        </p:nvSpPr>
        <p:spPr>
          <a:xfrm>
            <a:off x="616350" y="1266325"/>
            <a:ext cx="7911300" cy="3416400"/>
          </a:xfrm>
          <a:prstGeom prst="rect">
            <a:avLst/>
          </a:prstGeom>
        </p:spPr>
        <p:txBody>
          <a:bodyPr spcFirstLastPara="1" wrap="square" lIns="91425" tIns="45700" rIns="91425" bIns="45700" anchor="t" anchorCtr="0">
            <a:normAutofit/>
          </a:bodyPr>
          <a:lstStyle/>
          <a:p>
            <a:pPr marL="457200" lvl="0" indent="0" algn="l" rtl="0">
              <a:lnSpc>
                <a:spcPct val="90000"/>
              </a:lnSpc>
              <a:spcBef>
                <a:spcPts val="360"/>
              </a:spcBef>
              <a:spcAft>
                <a:spcPts val="0"/>
              </a:spcAft>
              <a:buNone/>
            </a:pPr>
            <a:endParaRPr sz="2700">
              <a:solidFill>
                <a:schemeClr val="lt1"/>
              </a:solidFill>
              <a:highlight>
                <a:srgbClr val="1E1657"/>
              </a:highlight>
            </a:endParaRPr>
          </a:p>
          <a:p>
            <a:pPr marL="457200" lvl="0" indent="0" algn="l" rtl="0">
              <a:lnSpc>
                <a:spcPct val="90000"/>
              </a:lnSpc>
              <a:spcBef>
                <a:spcPts val="360"/>
              </a:spcBef>
              <a:spcAft>
                <a:spcPts val="0"/>
              </a:spcAft>
              <a:buNone/>
            </a:pPr>
            <a:endParaRPr sz="2700">
              <a:solidFill>
                <a:schemeClr val="lt1"/>
              </a:solidFill>
              <a:highlight>
                <a:srgbClr val="1E1657"/>
              </a:highlight>
            </a:endParaRPr>
          </a:p>
        </p:txBody>
      </p:sp>
      <p:graphicFrame>
        <p:nvGraphicFramePr>
          <p:cNvPr id="185" name="Google Shape;185;p30"/>
          <p:cNvGraphicFramePr/>
          <p:nvPr/>
        </p:nvGraphicFramePr>
        <p:xfrm>
          <a:off x="992325" y="1508625"/>
          <a:ext cx="3000000" cy="3000000"/>
        </p:xfrm>
        <a:graphic>
          <a:graphicData uri="http://schemas.openxmlformats.org/drawingml/2006/table">
            <a:tbl>
              <a:tblPr>
                <a:noFill/>
                <a:tableStyleId>{DE7BC7F8-BB68-450D-8D69-C0F198961231}</a:tableStyleId>
              </a:tblPr>
              <a:tblGrid>
                <a:gridCol w="2386450">
                  <a:extLst>
                    <a:ext uri="{9D8B030D-6E8A-4147-A177-3AD203B41FA5}">
                      <a16:colId xmlns:a16="http://schemas.microsoft.com/office/drawing/2014/main" val="20000"/>
                    </a:ext>
                  </a:extLst>
                </a:gridCol>
                <a:gridCol w="2386450">
                  <a:extLst>
                    <a:ext uri="{9D8B030D-6E8A-4147-A177-3AD203B41FA5}">
                      <a16:colId xmlns:a16="http://schemas.microsoft.com/office/drawing/2014/main" val="20001"/>
                    </a:ext>
                  </a:extLst>
                </a:gridCol>
                <a:gridCol w="2386450">
                  <a:extLst>
                    <a:ext uri="{9D8B030D-6E8A-4147-A177-3AD203B41FA5}">
                      <a16:colId xmlns:a16="http://schemas.microsoft.com/office/drawing/2014/main" val="20002"/>
                    </a:ext>
                  </a:extLst>
                </a:gridCol>
              </a:tblGrid>
              <a:tr h="831725">
                <a:tc>
                  <a:txBody>
                    <a:bodyPr/>
                    <a:lstStyle/>
                    <a:p>
                      <a:pPr marL="0" lvl="0" indent="0" algn="ctr" rtl="0">
                        <a:spcBef>
                          <a:spcPts val="0"/>
                        </a:spcBef>
                        <a:spcAft>
                          <a:spcPts val="0"/>
                        </a:spcAft>
                        <a:buNone/>
                      </a:pPr>
                      <a:r>
                        <a:rPr lang="en-GB" sz="1700" b="1">
                          <a:solidFill>
                            <a:srgbClr val="1E1657"/>
                          </a:solidFill>
                          <a:latin typeface="Calibri"/>
                          <a:ea typeface="Calibri"/>
                          <a:cs typeface="Calibri"/>
                          <a:sym typeface="Calibri"/>
                        </a:rPr>
                        <a:t>Dimension of Health</a:t>
                      </a:r>
                      <a:endParaRPr sz="1700" b="1">
                        <a:solidFill>
                          <a:srgbClr val="1E1657"/>
                        </a:solidFill>
                        <a:latin typeface="Calibri"/>
                        <a:ea typeface="Calibri"/>
                        <a:cs typeface="Calibri"/>
                        <a:sym typeface="Calibri"/>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n-GB" sz="1700" b="1">
                          <a:solidFill>
                            <a:srgbClr val="1E1657"/>
                          </a:solidFill>
                          <a:latin typeface="Calibri"/>
                          <a:ea typeface="Calibri"/>
                          <a:cs typeface="Calibri"/>
                          <a:sym typeface="Calibri"/>
                        </a:rPr>
                        <a:t>During Pandemic</a:t>
                      </a:r>
                      <a:endParaRPr sz="1700" b="1">
                        <a:solidFill>
                          <a:srgbClr val="1E1657"/>
                        </a:solidFill>
                        <a:latin typeface="Calibri"/>
                        <a:ea typeface="Calibri"/>
                        <a:cs typeface="Calibri"/>
                        <a:sym typeface="Calibri"/>
                      </a:endParaRPr>
                    </a:p>
                    <a:p>
                      <a:pPr marL="0" lvl="0" indent="0" algn="ctr" rtl="0">
                        <a:spcBef>
                          <a:spcPts val="0"/>
                        </a:spcBef>
                        <a:spcAft>
                          <a:spcPts val="0"/>
                        </a:spcAft>
                        <a:buNone/>
                      </a:pPr>
                      <a:r>
                        <a:rPr lang="en-GB" sz="1300">
                          <a:solidFill>
                            <a:srgbClr val="1E1657"/>
                          </a:solidFill>
                          <a:latin typeface="Calibri"/>
                          <a:ea typeface="Calibri"/>
                          <a:cs typeface="Calibri"/>
                          <a:sym typeface="Calibri"/>
                        </a:rPr>
                        <a:t>Mean (SD)</a:t>
                      </a:r>
                      <a:endParaRPr sz="1300">
                        <a:solidFill>
                          <a:srgbClr val="1E1657"/>
                        </a:solidFill>
                        <a:latin typeface="Calibri"/>
                        <a:ea typeface="Calibri"/>
                        <a:cs typeface="Calibri"/>
                        <a:sym typeface="Calibri"/>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n-GB" sz="1700" b="1">
                          <a:solidFill>
                            <a:srgbClr val="1E1657"/>
                          </a:solidFill>
                          <a:latin typeface="Calibri"/>
                          <a:ea typeface="Calibri"/>
                          <a:cs typeface="Calibri"/>
                          <a:sym typeface="Calibri"/>
                        </a:rPr>
                        <a:t>Currently</a:t>
                      </a:r>
                      <a:endParaRPr sz="1700" b="1">
                        <a:solidFill>
                          <a:srgbClr val="1E1657"/>
                        </a:solidFill>
                        <a:latin typeface="Calibri"/>
                        <a:ea typeface="Calibri"/>
                        <a:cs typeface="Calibri"/>
                        <a:sym typeface="Calibri"/>
                      </a:endParaRPr>
                    </a:p>
                    <a:p>
                      <a:pPr marL="0" lvl="0" indent="0" algn="ctr" rtl="0">
                        <a:spcBef>
                          <a:spcPts val="0"/>
                        </a:spcBef>
                        <a:spcAft>
                          <a:spcPts val="0"/>
                        </a:spcAft>
                        <a:buNone/>
                      </a:pPr>
                      <a:r>
                        <a:rPr lang="en-GB" sz="1300">
                          <a:solidFill>
                            <a:srgbClr val="1E1657"/>
                          </a:solidFill>
                          <a:latin typeface="Calibri"/>
                          <a:ea typeface="Calibri"/>
                          <a:cs typeface="Calibri"/>
                          <a:sym typeface="Calibri"/>
                        </a:rPr>
                        <a:t>Mean (SD)</a:t>
                      </a:r>
                      <a:endParaRPr sz="1300">
                        <a:solidFill>
                          <a:srgbClr val="1E1657"/>
                        </a:solidFill>
                        <a:latin typeface="Calibri"/>
                        <a:ea typeface="Calibri"/>
                        <a:cs typeface="Calibri"/>
                        <a:sym typeface="Calibri"/>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636925">
                <a:tc>
                  <a:txBody>
                    <a:bodyPr/>
                    <a:lstStyle/>
                    <a:p>
                      <a:pPr marL="0" lvl="0" indent="0" algn="ctr" rtl="0">
                        <a:spcBef>
                          <a:spcPts val="0"/>
                        </a:spcBef>
                        <a:spcAft>
                          <a:spcPts val="0"/>
                        </a:spcAft>
                        <a:buNone/>
                      </a:pPr>
                      <a:r>
                        <a:rPr lang="en-GB" sz="1600" b="1">
                          <a:solidFill>
                            <a:srgbClr val="1E1657"/>
                          </a:solidFill>
                          <a:latin typeface="Calibri"/>
                          <a:ea typeface="Calibri"/>
                          <a:cs typeface="Calibri"/>
                          <a:sym typeface="Calibri"/>
                        </a:rPr>
                        <a:t>Physical Health</a:t>
                      </a:r>
                      <a:endParaRPr sz="1600" b="1">
                        <a:solidFill>
                          <a:srgbClr val="1E1657"/>
                        </a:solidFill>
                        <a:latin typeface="Calibri"/>
                        <a:ea typeface="Calibri"/>
                        <a:cs typeface="Calibri"/>
                        <a:sym typeface="Calibri"/>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n-GB" sz="1600">
                          <a:solidFill>
                            <a:srgbClr val="1E1657"/>
                          </a:solidFill>
                          <a:latin typeface="Calibri"/>
                          <a:ea typeface="Calibri"/>
                          <a:cs typeface="Calibri"/>
                          <a:sym typeface="Calibri"/>
                        </a:rPr>
                        <a:t>5.1 (2.6)</a:t>
                      </a:r>
                      <a:endParaRPr sz="1600">
                        <a:solidFill>
                          <a:srgbClr val="1E1657"/>
                        </a:solidFill>
                        <a:latin typeface="Calibri"/>
                        <a:ea typeface="Calibri"/>
                        <a:cs typeface="Calibri"/>
                        <a:sym typeface="Calibri"/>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n-GB" sz="1600">
                          <a:solidFill>
                            <a:srgbClr val="1E1657"/>
                          </a:solidFill>
                          <a:latin typeface="Calibri"/>
                          <a:ea typeface="Calibri"/>
                          <a:cs typeface="Calibri"/>
                          <a:sym typeface="Calibri"/>
                        </a:rPr>
                        <a:t>6.5 (1.7)</a:t>
                      </a:r>
                      <a:endParaRPr sz="1600">
                        <a:solidFill>
                          <a:srgbClr val="1E1657"/>
                        </a:solidFill>
                        <a:latin typeface="Calibri"/>
                        <a:ea typeface="Calibri"/>
                        <a:cs typeface="Calibri"/>
                        <a:sym typeface="Calibri"/>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636925">
                <a:tc>
                  <a:txBody>
                    <a:bodyPr/>
                    <a:lstStyle/>
                    <a:p>
                      <a:pPr marL="0" lvl="0" indent="0" algn="ctr" rtl="0">
                        <a:spcBef>
                          <a:spcPts val="0"/>
                        </a:spcBef>
                        <a:spcAft>
                          <a:spcPts val="0"/>
                        </a:spcAft>
                        <a:buNone/>
                      </a:pPr>
                      <a:r>
                        <a:rPr lang="en-GB" sz="1600" b="1">
                          <a:solidFill>
                            <a:srgbClr val="1E1657"/>
                          </a:solidFill>
                          <a:latin typeface="Calibri"/>
                          <a:ea typeface="Calibri"/>
                          <a:cs typeface="Calibri"/>
                          <a:sym typeface="Calibri"/>
                        </a:rPr>
                        <a:t>Mental Health</a:t>
                      </a:r>
                      <a:endParaRPr sz="1600" b="1">
                        <a:solidFill>
                          <a:srgbClr val="1E1657"/>
                        </a:solidFill>
                        <a:latin typeface="Calibri"/>
                        <a:ea typeface="Calibri"/>
                        <a:cs typeface="Calibri"/>
                        <a:sym typeface="Calibri"/>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n-GB" sz="1600">
                          <a:solidFill>
                            <a:srgbClr val="1E1657"/>
                          </a:solidFill>
                          <a:latin typeface="Calibri"/>
                          <a:ea typeface="Calibri"/>
                          <a:cs typeface="Calibri"/>
                          <a:sym typeface="Calibri"/>
                        </a:rPr>
                        <a:t>5.0 (2.4)</a:t>
                      </a:r>
                      <a:endParaRPr sz="1600">
                        <a:solidFill>
                          <a:srgbClr val="1E1657"/>
                        </a:solidFill>
                        <a:latin typeface="Calibri"/>
                        <a:ea typeface="Calibri"/>
                        <a:cs typeface="Calibri"/>
                        <a:sym typeface="Calibri"/>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n-GB" sz="1600">
                          <a:solidFill>
                            <a:srgbClr val="1E1657"/>
                          </a:solidFill>
                          <a:latin typeface="Calibri"/>
                          <a:ea typeface="Calibri"/>
                          <a:cs typeface="Calibri"/>
                          <a:sym typeface="Calibri"/>
                        </a:rPr>
                        <a:t>7.0 (1.7)</a:t>
                      </a:r>
                      <a:endParaRPr sz="1600">
                        <a:solidFill>
                          <a:srgbClr val="1E1657"/>
                        </a:solidFill>
                        <a:latin typeface="Calibri"/>
                        <a:ea typeface="Calibri"/>
                        <a:cs typeface="Calibri"/>
                        <a:sym typeface="Calibri"/>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636925">
                <a:tc>
                  <a:txBody>
                    <a:bodyPr/>
                    <a:lstStyle/>
                    <a:p>
                      <a:pPr marL="0" lvl="0" indent="0" algn="ctr" rtl="0">
                        <a:spcBef>
                          <a:spcPts val="0"/>
                        </a:spcBef>
                        <a:spcAft>
                          <a:spcPts val="0"/>
                        </a:spcAft>
                        <a:buNone/>
                      </a:pPr>
                      <a:r>
                        <a:rPr lang="en-GB" sz="1600" b="1">
                          <a:solidFill>
                            <a:srgbClr val="1E1657"/>
                          </a:solidFill>
                          <a:latin typeface="Calibri"/>
                          <a:ea typeface="Calibri"/>
                          <a:cs typeface="Calibri"/>
                          <a:sym typeface="Calibri"/>
                        </a:rPr>
                        <a:t>Social Health</a:t>
                      </a:r>
                      <a:endParaRPr sz="1600" b="1">
                        <a:solidFill>
                          <a:srgbClr val="1E1657"/>
                        </a:solidFill>
                        <a:latin typeface="Calibri"/>
                        <a:ea typeface="Calibri"/>
                        <a:cs typeface="Calibri"/>
                        <a:sym typeface="Calibri"/>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n-GB" sz="1600">
                          <a:solidFill>
                            <a:srgbClr val="1E1657"/>
                          </a:solidFill>
                          <a:latin typeface="Calibri"/>
                          <a:ea typeface="Calibri"/>
                          <a:cs typeface="Calibri"/>
                          <a:sym typeface="Calibri"/>
                        </a:rPr>
                        <a:t>4.5 (2.5)</a:t>
                      </a:r>
                      <a:endParaRPr sz="1600">
                        <a:solidFill>
                          <a:srgbClr val="1E1657"/>
                        </a:solidFill>
                        <a:latin typeface="Calibri"/>
                        <a:ea typeface="Calibri"/>
                        <a:cs typeface="Calibri"/>
                        <a:sym typeface="Calibri"/>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n-GB" sz="1600">
                          <a:solidFill>
                            <a:srgbClr val="1E1657"/>
                          </a:solidFill>
                          <a:latin typeface="Calibri"/>
                          <a:ea typeface="Calibri"/>
                          <a:cs typeface="Calibri"/>
                          <a:sym typeface="Calibri"/>
                        </a:rPr>
                        <a:t>7.0 (1.8)</a:t>
                      </a:r>
                      <a:endParaRPr sz="1600">
                        <a:solidFill>
                          <a:srgbClr val="1E1657"/>
                        </a:solidFill>
                        <a:latin typeface="Calibri"/>
                        <a:ea typeface="Calibri"/>
                        <a:cs typeface="Calibri"/>
                        <a:sym typeface="Calibri"/>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pic>
        <p:nvPicPr>
          <p:cNvPr id="190" name="Google Shape;190;p31"/>
          <p:cNvPicPr preferRelativeResize="0"/>
          <p:nvPr/>
        </p:nvPicPr>
        <p:blipFill rotWithShape="1">
          <a:blip r:embed="rId3">
            <a:alphaModFix/>
          </a:blip>
          <a:srcRect/>
          <a:stretch/>
        </p:blipFill>
        <p:spPr>
          <a:xfrm>
            <a:off x="2886958" y="342900"/>
            <a:ext cx="5922466" cy="4441850"/>
          </a:xfrm>
          <a:prstGeom prst="rect">
            <a:avLst/>
          </a:prstGeom>
          <a:noFill/>
          <a:ln>
            <a:noFill/>
          </a:ln>
        </p:spPr>
      </p:pic>
      <p:pic>
        <p:nvPicPr>
          <p:cNvPr id="191" name="Google Shape;191;p31"/>
          <p:cNvPicPr preferRelativeResize="0"/>
          <p:nvPr/>
        </p:nvPicPr>
        <p:blipFill rotWithShape="1">
          <a:blip r:embed="rId4">
            <a:alphaModFix/>
          </a:blip>
          <a:srcRect r="39120"/>
          <a:stretch/>
        </p:blipFill>
        <p:spPr>
          <a:xfrm>
            <a:off x="396200" y="350825"/>
            <a:ext cx="3966275" cy="4441850"/>
          </a:xfrm>
          <a:prstGeom prst="rect">
            <a:avLst/>
          </a:prstGeom>
          <a:noFill/>
          <a:ln>
            <a:noFill/>
          </a:ln>
        </p:spPr>
      </p:pic>
      <p:sp>
        <p:nvSpPr>
          <p:cNvPr id="192" name="Google Shape;192;p31"/>
          <p:cNvSpPr txBox="1">
            <a:spLocks noGrp="1"/>
          </p:cNvSpPr>
          <p:nvPr>
            <p:ph type="title"/>
          </p:nvPr>
        </p:nvSpPr>
        <p:spPr>
          <a:xfrm>
            <a:off x="311700" y="579575"/>
            <a:ext cx="8520600" cy="572700"/>
          </a:xfrm>
          <a:prstGeom prst="rect">
            <a:avLst/>
          </a:prstGeom>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GB">
                <a:solidFill>
                  <a:schemeClr val="lt1"/>
                </a:solidFill>
              </a:rPr>
              <a:t>Correlational Results</a:t>
            </a:r>
            <a:endParaRPr>
              <a:solidFill>
                <a:schemeClr val="lt1"/>
              </a:solidFill>
            </a:endParaRPr>
          </a:p>
        </p:txBody>
      </p:sp>
      <p:sp>
        <p:nvSpPr>
          <p:cNvPr id="193" name="Google Shape;193;p31"/>
          <p:cNvSpPr txBox="1">
            <a:spLocks noGrp="1"/>
          </p:cNvSpPr>
          <p:nvPr>
            <p:ph type="body" idx="1"/>
          </p:nvPr>
        </p:nvSpPr>
        <p:spPr>
          <a:xfrm>
            <a:off x="616350" y="1152275"/>
            <a:ext cx="7911300" cy="3530400"/>
          </a:xfrm>
          <a:prstGeom prst="rect">
            <a:avLst/>
          </a:prstGeom>
        </p:spPr>
        <p:txBody>
          <a:bodyPr spcFirstLastPara="1" wrap="square" lIns="91425" tIns="45700" rIns="91425" bIns="45700" anchor="t" anchorCtr="0">
            <a:normAutofit/>
          </a:bodyPr>
          <a:lstStyle/>
          <a:p>
            <a:pPr marL="457200" lvl="0" indent="-400050" algn="l" rtl="0">
              <a:lnSpc>
                <a:spcPct val="100000"/>
              </a:lnSpc>
              <a:spcBef>
                <a:spcPts val="360"/>
              </a:spcBef>
              <a:spcAft>
                <a:spcPts val="0"/>
              </a:spcAft>
              <a:buClr>
                <a:schemeClr val="lt1"/>
              </a:buClr>
              <a:buSzPts val="2700"/>
              <a:buChar char="●"/>
            </a:pPr>
            <a:r>
              <a:rPr lang="en-GB" sz="2700" b="1" u="sng">
                <a:solidFill>
                  <a:schemeClr val="lt1"/>
                </a:solidFill>
              </a:rPr>
              <a:t>Key significant finding: interconnectedness of our different dimensions of health *</a:t>
            </a:r>
            <a:endParaRPr sz="2700" b="1" u="sng">
              <a:solidFill>
                <a:schemeClr val="lt1"/>
              </a:solidFill>
            </a:endParaRPr>
          </a:p>
          <a:p>
            <a:pPr marL="914400" lvl="1" indent="-400050" algn="l" rtl="0">
              <a:lnSpc>
                <a:spcPct val="100000"/>
              </a:lnSpc>
              <a:spcBef>
                <a:spcPts val="0"/>
              </a:spcBef>
              <a:spcAft>
                <a:spcPts val="0"/>
              </a:spcAft>
              <a:buClr>
                <a:schemeClr val="lt1"/>
              </a:buClr>
              <a:buSzPts val="2700"/>
              <a:buChar char="○"/>
            </a:pPr>
            <a:r>
              <a:rPr lang="en-GB" sz="2700">
                <a:solidFill>
                  <a:schemeClr val="lt1"/>
                </a:solidFill>
              </a:rPr>
              <a:t>All three dimensions of health (physical, mental, and social) were strongly associated with each other</a:t>
            </a:r>
            <a:endParaRPr sz="2700">
              <a:solidFill>
                <a:schemeClr val="lt1"/>
              </a:solidFill>
            </a:endParaRPr>
          </a:p>
          <a:p>
            <a:pPr marL="0" lvl="0" indent="0" algn="l" rtl="0">
              <a:lnSpc>
                <a:spcPct val="100000"/>
              </a:lnSpc>
              <a:spcBef>
                <a:spcPts val="360"/>
              </a:spcBef>
              <a:spcAft>
                <a:spcPts val="0"/>
              </a:spcAft>
              <a:buNone/>
            </a:pPr>
            <a:endParaRPr sz="2700">
              <a:solidFill>
                <a:schemeClr val="lt1"/>
              </a:solidFill>
            </a:endParaRPr>
          </a:p>
          <a:p>
            <a:pPr marL="0" lvl="0" indent="0" algn="l" rtl="0">
              <a:lnSpc>
                <a:spcPct val="90000"/>
              </a:lnSpc>
              <a:spcBef>
                <a:spcPts val="360"/>
              </a:spcBef>
              <a:spcAft>
                <a:spcPts val="0"/>
              </a:spcAft>
              <a:buNone/>
            </a:pPr>
            <a:r>
              <a:rPr lang="en-GB" sz="1200">
                <a:solidFill>
                  <a:schemeClr val="lt1"/>
                </a:solidFill>
              </a:rPr>
              <a:t>*(mod to strongly correlated = r&gt;.60)</a:t>
            </a:r>
            <a:endParaRPr sz="1200">
              <a:solidFill>
                <a:schemeClr val="l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pic>
        <p:nvPicPr>
          <p:cNvPr id="198" name="Google Shape;198;p32"/>
          <p:cNvPicPr preferRelativeResize="0"/>
          <p:nvPr/>
        </p:nvPicPr>
        <p:blipFill rotWithShape="1">
          <a:blip r:embed="rId3">
            <a:alphaModFix/>
          </a:blip>
          <a:srcRect/>
          <a:stretch/>
        </p:blipFill>
        <p:spPr>
          <a:xfrm>
            <a:off x="2886958" y="342900"/>
            <a:ext cx="5922466" cy="4441850"/>
          </a:xfrm>
          <a:prstGeom prst="rect">
            <a:avLst/>
          </a:prstGeom>
          <a:noFill/>
          <a:ln>
            <a:noFill/>
          </a:ln>
        </p:spPr>
      </p:pic>
      <p:pic>
        <p:nvPicPr>
          <p:cNvPr id="199" name="Google Shape;199;p32"/>
          <p:cNvPicPr preferRelativeResize="0"/>
          <p:nvPr/>
        </p:nvPicPr>
        <p:blipFill rotWithShape="1">
          <a:blip r:embed="rId4">
            <a:alphaModFix/>
          </a:blip>
          <a:srcRect r="39120"/>
          <a:stretch/>
        </p:blipFill>
        <p:spPr>
          <a:xfrm>
            <a:off x="357325" y="342900"/>
            <a:ext cx="3966275" cy="4441850"/>
          </a:xfrm>
          <a:prstGeom prst="rect">
            <a:avLst/>
          </a:prstGeom>
          <a:noFill/>
          <a:ln>
            <a:noFill/>
          </a:ln>
        </p:spPr>
      </p:pic>
      <p:pic>
        <p:nvPicPr>
          <p:cNvPr id="200" name="Google Shape;200;p32"/>
          <p:cNvPicPr preferRelativeResize="0"/>
          <p:nvPr/>
        </p:nvPicPr>
        <p:blipFill rotWithShape="1">
          <a:blip r:embed="rId4">
            <a:alphaModFix/>
          </a:blip>
          <a:srcRect r="39120"/>
          <a:stretch/>
        </p:blipFill>
        <p:spPr>
          <a:xfrm>
            <a:off x="4843150" y="342900"/>
            <a:ext cx="3966275" cy="4441850"/>
          </a:xfrm>
          <a:prstGeom prst="rect">
            <a:avLst/>
          </a:prstGeom>
          <a:noFill/>
          <a:ln>
            <a:noFill/>
          </a:ln>
        </p:spPr>
      </p:pic>
      <p:sp>
        <p:nvSpPr>
          <p:cNvPr id="201" name="Google Shape;201;p32"/>
          <p:cNvSpPr txBox="1">
            <a:spLocks noGrp="1"/>
          </p:cNvSpPr>
          <p:nvPr>
            <p:ph type="title"/>
          </p:nvPr>
        </p:nvSpPr>
        <p:spPr>
          <a:xfrm>
            <a:off x="311700" y="579575"/>
            <a:ext cx="8520600" cy="572700"/>
          </a:xfrm>
          <a:prstGeom prst="rect">
            <a:avLst/>
          </a:prstGeom>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GB">
                <a:solidFill>
                  <a:schemeClr val="lt1"/>
                </a:solidFill>
              </a:rPr>
              <a:t>Inferential and Translational Results</a:t>
            </a:r>
            <a:endParaRPr>
              <a:solidFill>
                <a:schemeClr val="lt1"/>
              </a:solidFill>
            </a:endParaRPr>
          </a:p>
        </p:txBody>
      </p:sp>
      <p:sp>
        <p:nvSpPr>
          <p:cNvPr id="202" name="Google Shape;202;p32"/>
          <p:cNvSpPr txBox="1">
            <a:spLocks noGrp="1"/>
          </p:cNvSpPr>
          <p:nvPr>
            <p:ph type="body" idx="1"/>
          </p:nvPr>
        </p:nvSpPr>
        <p:spPr>
          <a:xfrm>
            <a:off x="616350" y="1266325"/>
            <a:ext cx="7911300" cy="3416400"/>
          </a:xfrm>
          <a:prstGeom prst="rect">
            <a:avLst/>
          </a:prstGeom>
        </p:spPr>
        <p:txBody>
          <a:bodyPr spcFirstLastPara="1" wrap="square" lIns="91425" tIns="45700" rIns="91425" bIns="45700" anchor="t" anchorCtr="0">
            <a:normAutofit/>
          </a:bodyPr>
          <a:lstStyle/>
          <a:p>
            <a:pPr marL="0" lvl="0" indent="0" algn="l" rtl="0">
              <a:lnSpc>
                <a:spcPct val="90000"/>
              </a:lnSpc>
              <a:spcBef>
                <a:spcPts val="360"/>
              </a:spcBef>
              <a:spcAft>
                <a:spcPts val="0"/>
              </a:spcAft>
              <a:buNone/>
            </a:pPr>
            <a:r>
              <a:rPr lang="en-GB" sz="2700">
                <a:solidFill>
                  <a:schemeClr val="lt1"/>
                </a:solidFill>
              </a:rPr>
              <a:t>Protective factors vs. risk factors:</a:t>
            </a:r>
            <a:endParaRPr sz="2700">
              <a:solidFill>
                <a:schemeClr val="lt1"/>
              </a:solidFill>
            </a:endParaRPr>
          </a:p>
        </p:txBody>
      </p:sp>
      <p:cxnSp>
        <p:nvCxnSpPr>
          <p:cNvPr id="203" name="Google Shape;203;p32"/>
          <p:cNvCxnSpPr/>
          <p:nvPr/>
        </p:nvCxnSpPr>
        <p:spPr>
          <a:xfrm>
            <a:off x="2002425" y="2546050"/>
            <a:ext cx="9600" cy="174300"/>
          </a:xfrm>
          <a:prstGeom prst="straightConnector1">
            <a:avLst/>
          </a:prstGeom>
          <a:noFill/>
          <a:ln w="19050" cap="flat" cmpd="sng">
            <a:solidFill>
              <a:srgbClr val="F2F2F2"/>
            </a:solidFill>
            <a:prstDash val="solid"/>
            <a:round/>
            <a:headEnd type="none" w="med" len="med"/>
            <a:tailEnd type="triangle" w="med" len="med"/>
          </a:ln>
        </p:spPr>
      </p:cxnSp>
      <p:cxnSp>
        <p:nvCxnSpPr>
          <p:cNvPr id="204" name="Google Shape;204;p32"/>
          <p:cNvCxnSpPr/>
          <p:nvPr/>
        </p:nvCxnSpPr>
        <p:spPr>
          <a:xfrm rot="10800000" flipH="1">
            <a:off x="2002425" y="2932400"/>
            <a:ext cx="9600" cy="174300"/>
          </a:xfrm>
          <a:prstGeom prst="straightConnector1">
            <a:avLst/>
          </a:prstGeom>
          <a:noFill/>
          <a:ln w="19050" cap="flat" cmpd="sng">
            <a:solidFill>
              <a:srgbClr val="F2F2F2"/>
            </a:solidFill>
            <a:prstDash val="solid"/>
            <a:round/>
            <a:headEnd type="none" w="med" len="med"/>
            <a:tailEnd type="triangle" w="med" len="med"/>
          </a:ln>
        </p:spPr>
      </p:cxnSp>
      <p:cxnSp>
        <p:nvCxnSpPr>
          <p:cNvPr id="205" name="Google Shape;205;p32"/>
          <p:cNvCxnSpPr/>
          <p:nvPr/>
        </p:nvCxnSpPr>
        <p:spPr>
          <a:xfrm>
            <a:off x="2444688" y="2517975"/>
            <a:ext cx="9600" cy="174300"/>
          </a:xfrm>
          <a:prstGeom prst="straightConnector1">
            <a:avLst/>
          </a:prstGeom>
          <a:noFill/>
          <a:ln w="19050" cap="flat" cmpd="sng">
            <a:solidFill>
              <a:srgbClr val="F2F2F2"/>
            </a:solidFill>
            <a:prstDash val="solid"/>
            <a:round/>
            <a:headEnd type="none" w="med" len="med"/>
            <a:tailEnd type="triangle" w="med" len="med"/>
          </a:ln>
        </p:spPr>
      </p:cxnSp>
      <p:cxnSp>
        <p:nvCxnSpPr>
          <p:cNvPr id="206" name="Google Shape;206;p32"/>
          <p:cNvCxnSpPr/>
          <p:nvPr/>
        </p:nvCxnSpPr>
        <p:spPr>
          <a:xfrm>
            <a:off x="3631125" y="2959200"/>
            <a:ext cx="9600" cy="174300"/>
          </a:xfrm>
          <a:prstGeom prst="straightConnector1">
            <a:avLst/>
          </a:prstGeom>
          <a:noFill/>
          <a:ln w="19050" cap="flat" cmpd="sng">
            <a:solidFill>
              <a:srgbClr val="F2F2F2"/>
            </a:solidFill>
            <a:prstDash val="solid"/>
            <a:round/>
            <a:headEnd type="none" w="med" len="med"/>
            <a:tailEnd type="triangle" w="med" len="med"/>
          </a:ln>
        </p:spPr>
      </p:cxnSp>
      <p:cxnSp>
        <p:nvCxnSpPr>
          <p:cNvPr id="207" name="Google Shape;207;p32"/>
          <p:cNvCxnSpPr/>
          <p:nvPr/>
        </p:nvCxnSpPr>
        <p:spPr>
          <a:xfrm rot="10800000" flipH="1">
            <a:off x="3841300" y="3769600"/>
            <a:ext cx="9600" cy="174300"/>
          </a:xfrm>
          <a:prstGeom prst="straightConnector1">
            <a:avLst/>
          </a:prstGeom>
          <a:noFill/>
          <a:ln w="19050" cap="flat" cmpd="sng">
            <a:solidFill>
              <a:srgbClr val="F2F2F2"/>
            </a:solidFill>
            <a:prstDash val="solid"/>
            <a:round/>
            <a:headEnd type="none" w="med" len="med"/>
            <a:tailEnd type="triangle" w="med" len="med"/>
          </a:ln>
        </p:spPr>
      </p:cxnSp>
      <p:graphicFrame>
        <p:nvGraphicFramePr>
          <p:cNvPr id="208" name="Google Shape;208;p32"/>
          <p:cNvGraphicFramePr/>
          <p:nvPr/>
        </p:nvGraphicFramePr>
        <p:xfrm>
          <a:off x="952500" y="1809750"/>
          <a:ext cx="7126125" cy="2255400"/>
        </p:xfrm>
        <a:graphic>
          <a:graphicData uri="http://schemas.openxmlformats.org/drawingml/2006/table">
            <a:tbl>
              <a:tblPr>
                <a:noFill/>
                <a:tableStyleId>{DE7BC7F8-BB68-450D-8D69-C0F198961231}</a:tableStyleId>
              </a:tblPr>
              <a:tblGrid>
                <a:gridCol w="1934450">
                  <a:extLst>
                    <a:ext uri="{9D8B030D-6E8A-4147-A177-3AD203B41FA5}">
                      <a16:colId xmlns:a16="http://schemas.microsoft.com/office/drawing/2014/main" val="20000"/>
                    </a:ext>
                  </a:extLst>
                </a:gridCol>
                <a:gridCol w="2816300">
                  <a:extLst>
                    <a:ext uri="{9D8B030D-6E8A-4147-A177-3AD203B41FA5}">
                      <a16:colId xmlns:a16="http://schemas.microsoft.com/office/drawing/2014/main" val="20001"/>
                    </a:ext>
                  </a:extLst>
                </a:gridCol>
                <a:gridCol w="2375375">
                  <a:extLst>
                    <a:ext uri="{9D8B030D-6E8A-4147-A177-3AD203B41FA5}">
                      <a16:colId xmlns:a16="http://schemas.microsoft.com/office/drawing/2014/main" val="20002"/>
                    </a:ext>
                  </a:extLst>
                </a:gridCol>
              </a:tblGrid>
              <a:tr h="397175">
                <a:tc>
                  <a:txBody>
                    <a:bodyPr/>
                    <a:lstStyle/>
                    <a:p>
                      <a:pPr marL="0" lvl="0" indent="0" algn="ctr" rtl="0">
                        <a:spcBef>
                          <a:spcPts val="0"/>
                        </a:spcBef>
                        <a:spcAft>
                          <a:spcPts val="0"/>
                        </a:spcAft>
                        <a:buNone/>
                      </a:pPr>
                      <a:r>
                        <a:rPr lang="en-GB" sz="1600" b="1">
                          <a:solidFill>
                            <a:srgbClr val="1E1657"/>
                          </a:solidFill>
                          <a:latin typeface="Calibri"/>
                          <a:ea typeface="Calibri"/>
                          <a:cs typeface="Calibri"/>
                          <a:sym typeface="Calibri"/>
                        </a:rPr>
                        <a:t>Dimension of Health</a:t>
                      </a:r>
                      <a:endParaRPr sz="1600" b="1">
                        <a:solidFill>
                          <a:srgbClr val="1E1657"/>
                        </a:solidFill>
                        <a:latin typeface="Calibri"/>
                        <a:ea typeface="Calibri"/>
                        <a:cs typeface="Calibri"/>
                        <a:sym typeface="Calibri"/>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n-GB" sz="1600" b="1">
                          <a:solidFill>
                            <a:srgbClr val="1E1657"/>
                          </a:solidFill>
                          <a:latin typeface="Calibri"/>
                          <a:ea typeface="Calibri"/>
                          <a:cs typeface="Calibri"/>
                          <a:sym typeface="Calibri"/>
                        </a:rPr>
                        <a:t>Protective Factors </a:t>
                      </a:r>
                      <a:endParaRPr sz="1600" b="1">
                        <a:solidFill>
                          <a:srgbClr val="1E1657"/>
                        </a:solidFill>
                        <a:latin typeface="Calibri"/>
                        <a:ea typeface="Calibri"/>
                        <a:cs typeface="Calibri"/>
                        <a:sym typeface="Calibri"/>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n-GB" sz="1600" b="1">
                          <a:solidFill>
                            <a:srgbClr val="1E1657"/>
                          </a:solidFill>
                          <a:latin typeface="Calibri"/>
                          <a:ea typeface="Calibri"/>
                          <a:cs typeface="Calibri"/>
                          <a:sym typeface="Calibri"/>
                        </a:rPr>
                        <a:t>Risk Factors</a:t>
                      </a:r>
                      <a:endParaRPr sz="1600" b="1">
                        <a:solidFill>
                          <a:srgbClr val="1E1657"/>
                        </a:solidFill>
                        <a:latin typeface="Calibri"/>
                        <a:ea typeface="Calibri"/>
                        <a:cs typeface="Calibri"/>
                        <a:sym typeface="Calibri"/>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414075">
                <a:tc>
                  <a:txBody>
                    <a:bodyPr/>
                    <a:lstStyle/>
                    <a:p>
                      <a:pPr marL="0" lvl="0" indent="0" algn="ctr" rtl="0">
                        <a:spcBef>
                          <a:spcPts val="0"/>
                        </a:spcBef>
                        <a:spcAft>
                          <a:spcPts val="0"/>
                        </a:spcAft>
                        <a:buNone/>
                      </a:pPr>
                      <a:r>
                        <a:rPr lang="en-GB" sz="1600" b="1">
                          <a:solidFill>
                            <a:srgbClr val="1E1657"/>
                          </a:solidFill>
                          <a:latin typeface="Calibri"/>
                          <a:ea typeface="Calibri"/>
                          <a:cs typeface="Calibri"/>
                          <a:sym typeface="Calibri"/>
                        </a:rPr>
                        <a:t>Physical Health</a:t>
                      </a:r>
                      <a:endParaRPr sz="1600" b="1">
                        <a:solidFill>
                          <a:srgbClr val="1E1657"/>
                        </a:solidFill>
                        <a:latin typeface="Calibri"/>
                        <a:ea typeface="Calibri"/>
                        <a:cs typeface="Calibri"/>
                        <a:sym typeface="Calibri"/>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n-GB">
                          <a:solidFill>
                            <a:srgbClr val="1E1657"/>
                          </a:solidFill>
                          <a:latin typeface="Calibri"/>
                          <a:ea typeface="Calibri"/>
                          <a:cs typeface="Calibri"/>
                          <a:sym typeface="Calibri"/>
                        </a:rPr>
                        <a:t>Physical activity, nature, healthy eating</a:t>
                      </a:r>
                      <a:endParaRPr>
                        <a:solidFill>
                          <a:srgbClr val="1E1657"/>
                        </a:solidFill>
                        <a:latin typeface="Calibri"/>
                        <a:ea typeface="Calibri"/>
                        <a:cs typeface="Calibri"/>
                        <a:sym typeface="Calibri"/>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n-GB">
                          <a:solidFill>
                            <a:srgbClr val="1E1657"/>
                          </a:solidFill>
                          <a:latin typeface="Calibri"/>
                          <a:ea typeface="Calibri"/>
                          <a:cs typeface="Calibri"/>
                          <a:sym typeface="Calibri"/>
                        </a:rPr>
                        <a:t>High BMI, no insurance, overall stress </a:t>
                      </a:r>
                      <a:endParaRPr>
                        <a:solidFill>
                          <a:srgbClr val="1E1657"/>
                        </a:solidFill>
                        <a:latin typeface="Calibri"/>
                        <a:ea typeface="Calibri"/>
                        <a:cs typeface="Calibri"/>
                        <a:sym typeface="Calibri"/>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397875">
                <a:tc>
                  <a:txBody>
                    <a:bodyPr/>
                    <a:lstStyle/>
                    <a:p>
                      <a:pPr marL="0" lvl="0" indent="0" algn="ctr" rtl="0">
                        <a:spcBef>
                          <a:spcPts val="0"/>
                        </a:spcBef>
                        <a:spcAft>
                          <a:spcPts val="0"/>
                        </a:spcAft>
                        <a:buNone/>
                      </a:pPr>
                      <a:r>
                        <a:rPr lang="en-GB" sz="1600" b="1">
                          <a:solidFill>
                            <a:srgbClr val="1E1657"/>
                          </a:solidFill>
                          <a:latin typeface="Calibri"/>
                          <a:ea typeface="Calibri"/>
                          <a:cs typeface="Calibri"/>
                          <a:sym typeface="Calibri"/>
                        </a:rPr>
                        <a:t>Mental Health</a:t>
                      </a:r>
                      <a:endParaRPr sz="1600" b="1">
                        <a:solidFill>
                          <a:srgbClr val="1E1657"/>
                        </a:solidFill>
                        <a:latin typeface="Calibri"/>
                        <a:ea typeface="Calibri"/>
                        <a:cs typeface="Calibri"/>
                        <a:sym typeface="Calibri"/>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n-GB">
                          <a:solidFill>
                            <a:srgbClr val="1E1657"/>
                          </a:solidFill>
                          <a:latin typeface="Calibri"/>
                          <a:ea typeface="Calibri"/>
                          <a:cs typeface="Calibri"/>
                          <a:sym typeface="Calibri"/>
                        </a:rPr>
                        <a:t>Access to resources, in-person close friends, healthy eating</a:t>
                      </a:r>
                      <a:endParaRPr>
                        <a:solidFill>
                          <a:srgbClr val="1E1657"/>
                        </a:solidFill>
                        <a:latin typeface="Calibri"/>
                        <a:ea typeface="Calibri"/>
                        <a:cs typeface="Calibri"/>
                        <a:sym typeface="Calibri"/>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n-GB">
                          <a:solidFill>
                            <a:srgbClr val="1E1657"/>
                          </a:solidFill>
                          <a:latin typeface="Calibri"/>
                          <a:ea typeface="Calibri"/>
                          <a:cs typeface="Calibri"/>
                          <a:sym typeface="Calibri"/>
                        </a:rPr>
                        <a:t>Family stress, negative emotional states </a:t>
                      </a:r>
                      <a:endParaRPr>
                        <a:solidFill>
                          <a:srgbClr val="1E1657"/>
                        </a:solidFill>
                        <a:latin typeface="Calibri"/>
                        <a:ea typeface="Calibri"/>
                        <a:cs typeface="Calibri"/>
                        <a:sym typeface="Calibri"/>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414075">
                <a:tc>
                  <a:txBody>
                    <a:bodyPr/>
                    <a:lstStyle/>
                    <a:p>
                      <a:pPr marL="0" lvl="0" indent="0" algn="ctr" rtl="0">
                        <a:spcBef>
                          <a:spcPts val="0"/>
                        </a:spcBef>
                        <a:spcAft>
                          <a:spcPts val="0"/>
                        </a:spcAft>
                        <a:buNone/>
                      </a:pPr>
                      <a:r>
                        <a:rPr lang="en-GB" sz="1600" b="1">
                          <a:solidFill>
                            <a:srgbClr val="1E1657"/>
                          </a:solidFill>
                          <a:latin typeface="Calibri"/>
                          <a:ea typeface="Calibri"/>
                          <a:cs typeface="Calibri"/>
                          <a:sym typeface="Calibri"/>
                        </a:rPr>
                        <a:t>Social Health</a:t>
                      </a:r>
                      <a:endParaRPr sz="1600" b="1">
                        <a:solidFill>
                          <a:srgbClr val="1E1657"/>
                        </a:solidFill>
                        <a:latin typeface="Calibri"/>
                        <a:ea typeface="Calibri"/>
                        <a:cs typeface="Calibri"/>
                        <a:sym typeface="Calibri"/>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n-GB">
                          <a:solidFill>
                            <a:srgbClr val="1E1657"/>
                          </a:solidFill>
                          <a:latin typeface="Calibri"/>
                          <a:ea typeface="Calibri"/>
                          <a:cs typeface="Calibri"/>
                          <a:sym typeface="Calibri"/>
                        </a:rPr>
                        <a:t>Seeing friends in-person </a:t>
                      </a:r>
                      <a:endParaRPr>
                        <a:solidFill>
                          <a:srgbClr val="1E1657"/>
                        </a:solidFill>
                        <a:latin typeface="Calibri"/>
                        <a:ea typeface="Calibri"/>
                        <a:cs typeface="Calibri"/>
                        <a:sym typeface="Calibri"/>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n-GB">
                          <a:solidFill>
                            <a:srgbClr val="1E1657"/>
                          </a:solidFill>
                          <a:latin typeface="Calibri"/>
                          <a:ea typeface="Calibri"/>
                          <a:cs typeface="Calibri"/>
                          <a:sym typeface="Calibri"/>
                        </a:rPr>
                        <a:t>Social media use, social isolation </a:t>
                      </a:r>
                      <a:endParaRPr>
                        <a:solidFill>
                          <a:srgbClr val="1E1657"/>
                        </a:solidFill>
                        <a:latin typeface="Calibri"/>
                        <a:ea typeface="Calibri"/>
                        <a:cs typeface="Calibri"/>
                        <a:sym typeface="Calibri"/>
                      </a:endParaRPr>
                    </a:p>
                  </a:txBody>
                  <a:tcPr marL="91425" marR="91425" marT="91425" marB="91425">
                    <a:lnL w="9525" cap="flat" cmpd="sng">
                      <a:solidFill>
                        <a:srgbClr val="1E1657"/>
                      </a:solidFill>
                      <a:prstDash val="solid"/>
                      <a:round/>
                      <a:headEnd type="none" w="sm" len="sm"/>
                      <a:tailEnd type="none" w="sm" len="sm"/>
                    </a:lnL>
                    <a:lnR w="9525" cap="flat" cmpd="sng">
                      <a:solidFill>
                        <a:srgbClr val="1E1657"/>
                      </a:solidFill>
                      <a:prstDash val="solid"/>
                      <a:round/>
                      <a:headEnd type="none" w="sm" len="sm"/>
                      <a:tailEnd type="none" w="sm" len="sm"/>
                    </a:lnR>
                    <a:lnT w="9525" cap="flat" cmpd="sng">
                      <a:solidFill>
                        <a:srgbClr val="1E1657"/>
                      </a:solidFill>
                      <a:prstDash val="solid"/>
                      <a:round/>
                      <a:headEnd type="none" w="sm" len="sm"/>
                      <a:tailEnd type="none" w="sm" len="sm"/>
                    </a:lnT>
                    <a:lnB w="9525" cap="flat" cmpd="sng">
                      <a:solidFill>
                        <a:srgbClr val="1E1657"/>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pic>
        <p:nvPicPr>
          <p:cNvPr id="213" name="Google Shape;213;p33"/>
          <p:cNvPicPr preferRelativeResize="0"/>
          <p:nvPr/>
        </p:nvPicPr>
        <p:blipFill rotWithShape="1">
          <a:blip r:embed="rId3">
            <a:alphaModFix/>
          </a:blip>
          <a:srcRect/>
          <a:stretch/>
        </p:blipFill>
        <p:spPr>
          <a:xfrm>
            <a:off x="2886958" y="342900"/>
            <a:ext cx="5922466" cy="4441850"/>
          </a:xfrm>
          <a:prstGeom prst="rect">
            <a:avLst/>
          </a:prstGeom>
          <a:noFill/>
          <a:ln>
            <a:noFill/>
          </a:ln>
        </p:spPr>
      </p:pic>
      <p:pic>
        <p:nvPicPr>
          <p:cNvPr id="214" name="Google Shape;214;p33"/>
          <p:cNvPicPr preferRelativeResize="0"/>
          <p:nvPr/>
        </p:nvPicPr>
        <p:blipFill rotWithShape="1">
          <a:blip r:embed="rId4">
            <a:alphaModFix/>
          </a:blip>
          <a:srcRect r="39120"/>
          <a:stretch/>
        </p:blipFill>
        <p:spPr>
          <a:xfrm>
            <a:off x="357325" y="342900"/>
            <a:ext cx="3966275" cy="4441850"/>
          </a:xfrm>
          <a:prstGeom prst="rect">
            <a:avLst/>
          </a:prstGeom>
          <a:noFill/>
          <a:ln>
            <a:noFill/>
          </a:ln>
        </p:spPr>
      </p:pic>
      <p:sp>
        <p:nvSpPr>
          <p:cNvPr id="215" name="Google Shape;215;p33"/>
          <p:cNvSpPr txBox="1">
            <a:spLocks noGrp="1"/>
          </p:cNvSpPr>
          <p:nvPr>
            <p:ph type="title"/>
          </p:nvPr>
        </p:nvSpPr>
        <p:spPr>
          <a:xfrm>
            <a:off x="311700" y="579575"/>
            <a:ext cx="8520600" cy="572700"/>
          </a:xfrm>
          <a:prstGeom prst="rect">
            <a:avLst/>
          </a:prstGeom>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GB">
                <a:solidFill>
                  <a:schemeClr val="lt1"/>
                </a:solidFill>
              </a:rPr>
              <a:t>Translational Results</a:t>
            </a:r>
            <a:endParaRPr>
              <a:solidFill>
                <a:schemeClr val="lt1"/>
              </a:solidFill>
            </a:endParaRPr>
          </a:p>
        </p:txBody>
      </p:sp>
      <p:sp>
        <p:nvSpPr>
          <p:cNvPr id="216" name="Google Shape;216;p33"/>
          <p:cNvSpPr txBox="1">
            <a:spLocks noGrp="1"/>
          </p:cNvSpPr>
          <p:nvPr>
            <p:ph type="body" idx="1"/>
          </p:nvPr>
        </p:nvSpPr>
        <p:spPr>
          <a:xfrm>
            <a:off x="616350" y="1266325"/>
            <a:ext cx="7911300" cy="3416400"/>
          </a:xfrm>
          <a:prstGeom prst="rect">
            <a:avLst/>
          </a:prstGeom>
        </p:spPr>
        <p:txBody>
          <a:bodyPr spcFirstLastPara="1" wrap="square" lIns="91425" tIns="45700" rIns="91425" bIns="45700" anchor="t" anchorCtr="0">
            <a:normAutofit/>
          </a:bodyPr>
          <a:lstStyle/>
          <a:p>
            <a:pPr marL="0" lvl="0" indent="0" algn="l" rtl="0">
              <a:lnSpc>
                <a:spcPct val="90000"/>
              </a:lnSpc>
              <a:spcBef>
                <a:spcPts val="360"/>
              </a:spcBef>
              <a:spcAft>
                <a:spcPts val="0"/>
              </a:spcAft>
              <a:buNone/>
            </a:pPr>
            <a:endParaRPr sz="2700">
              <a:solidFill>
                <a:schemeClr val="lt1"/>
              </a:solidFill>
            </a:endParaRPr>
          </a:p>
          <a:p>
            <a:pPr marL="0" lvl="0" indent="0" algn="l" rtl="0">
              <a:lnSpc>
                <a:spcPct val="90000"/>
              </a:lnSpc>
              <a:spcBef>
                <a:spcPts val="360"/>
              </a:spcBef>
              <a:spcAft>
                <a:spcPts val="0"/>
              </a:spcAft>
              <a:buNone/>
            </a:pPr>
            <a:endParaRPr sz="2700">
              <a:solidFill>
                <a:schemeClr val="lt1"/>
              </a:solidFill>
            </a:endParaRPr>
          </a:p>
        </p:txBody>
      </p:sp>
      <p:pic>
        <p:nvPicPr>
          <p:cNvPr id="217" name="Google Shape;217;p33" title="copy_2ED43827-B66F-4B2A-98D4-8C44E816B163.MOV">
            <a:hlinkClick r:id="rId5"/>
          </p:cNvPr>
          <p:cNvPicPr preferRelativeResize="0"/>
          <p:nvPr/>
        </p:nvPicPr>
        <p:blipFill>
          <a:blip r:embed="rId6">
            <a:alphaModFix/>
          </a:blip>
          <a:stretch>
            <a:fillRect/>
          </a:stretch>
        </p:blipFill>
        <p:spPr>
          <a:xfrm>
            <a:off x="1617250" y="1152275"/>
            <a:ext cx="5789198" cy="32564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7"/>
                                        </p:tgtEl>
                                        <p:attrNameLst>
                                          <p:attrName>style.visibility</p:attrName>
                                        </p:attrNameLst>
                                      </p:cBhvr>
                                      <p:to>
                                        <p:strVal val="visible"/>
                                      </p:to>
                                    </p:set>
                                    <p:animEffect transition="in" filter="fade">
                                      <p:cBhvr>
                                        <p:cTn id="7" dur="1000"/>
                                        <p:tgtEl>
                                          <p:spTgt spid="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1151</Words>
  <Application>Microsoft Macintosh PowerPoint</Application>
  <PresentationFormat>On-screen Show (16:9)</PresentationFormat>
  <Paragraphs>146</Paragraphs>
  <Slides>11</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Calibri</vt:lpstr>
      <vt:lpstr>Arial</vt:lpstr>
      <vt:lpstr>Oswald</vt:lpstr>
      <vt:lpstr>Average</vt:lpstr>
      <vt:lpstr>Slate</vt:lpstr>
      <vt:lpstr>Office Theme</vt:lpstr>
      <vt:lpstr>PowerPoint Presentation</vt:lpstr>
      <vt:lpstr>Introduction &amp; Background</vt:lpstr>
      <vt:lpstr>Methods</vt:lpstr>
      <vt:lpstr>Sampling Results</vt:lpstr>
      <vt:lpstr>Sampling Results</vt:lpstr>
      <vt:lpstr>Descriptive Results</vt:lpstr>
      <vt:lpstr>Correlational Results</vt:lpstr>
      <vt:lpstr>Inferential and Translational Results</vt:lpstr>
      <vt:lpstr>Translational Results</vt:lpstr>
      <vt:lpstr>Discussion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Lafrenz, Andrew</cp:lastModifiedBy>
  <cp:revision>1</cp:revision>
  <dcterms:modified xsi:type="dcterms:W3CDTF">2024-06-14T19:52:06Z</dcterms:modified>
</cp:coreProperties>
</file>